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84" r:id="rId1"/>
    <p:sldMasterId id="2147483781" r:id="rId2"/>
    <p:sldMasterId id="2147483785" r:id="rId3"/>
    <p:sldMasterId id="2147483819" r:id="rId4"/>
  </p:sldMasterIdLst>
  <p:notesMasterIdLst>
    <p:notesMasterId r:id="rId19"/>
  </p:notesMasterIdLst>
  <p:handoutMasterIdLst>
    <p:handoutMasterId r:id="rId20"/>
  </p:handoutMasterIdLst>
  <p:sldIdLst>
    <p:sldId id="346" r:id="rId5"/>
    <p:sldId id="358" r:id="rId6"/>
    <p:sldId id="273" r:id="rId7"/>
    <p:sldId id="302" r:id="rId8"/>
    <p:sldId id="304" r:id="rId9"/>
    <p:sldId id="303" r:id="rId10"/>
    <p:sldId id="311" r:id="rId11"/>
    <p:sldId id="361" r:id="rId12"/>
    <p:sldId id="312" r:id="rId13"/>
    <p:sldId id="362" r:id="rId14"/>
    <p:sldId id="306" r:id="rId15"/>
    <p:sldId id="359" r:id="rId16"/>
    <p:sldId id="308" r:id="rId17"/>
    <p:sldId id="363" r:id="rId18"/>
  </p:sldIdLst>
  <p:sldSz cx="9144000" cy="6858000" type="screen4x3"/>
  <p:notesSz cx="6858000" cy="9144000"/>
  <p:defaultTextStyle>
    <a:defPPr>
      <a:defRPr lang="en-US"/>
    </a:defPPr>
    <a:lvl1pPr algn="l" defTabSz="457200" rtl="0" fontAlgn="base">
      <a:spcBef>
        <a:spcPct val="50000"/>
      </a:spcBef>
      <a:spcAft>
        <a:spcPct val="0"/>
      </a:spcAft>
      <a:defRPr kern="1200">
        <a:solidFill>
          <a:schemeClr val="tx1"/>
        </a:solidFill>
        <a:latin typeface="Trebuchet MS" charset="0"/>
        <a:ea typeface="ＭＳ Ｐゴシック" charset="-128"/>
        <a:cs typeface="+mn-cs"/>
      </a:defRPr>
    </a:lvl1pPr>
    <a:lvl2pPr marL="457200" algn="l" defTabSz="457200" rtl="0" fontAlgn="base">
      <a:spcBef>
        <a:spcPct val="50000"/>
      </a:spcBef>
      <a:spcAft>
        <a:spcPct val="0"/>
      </a:spcAft>
      <a:defRPr kern="1200">
        <a:solidFill>
          <a:schemeClr val="tx1"/>
        </a:solidFill>
        <a:latin typeface="Trebuchet MS" charset="0"/>
        <a:ea typeface="ＭＳ Ｐゴシック" charset="-128"/>
        <a:cs typeface="+mn-cs"/>
      </a:defRPr>
    </a:lvl2pPr>
    <a:lvl3pPr marL="914400" algn="l" defTabSz="457200" rtl="0" fontAlgn="base">
      <a:spcBef>
        <a:spcPct val="50000"/>
      </a:spcBef>
      <a:spcAft>
        <a:spcPct val="0"/>
      </a:spcAft>
      <a:defRPr kern="1200">
        <a:solidFill>
          <a:schemeClr val="tx1"/>
        </a:solidFill>
        <a:latin typeface="Trebuchet MS" charset="0"/>
        <a:ea typeface="ＭＳ Ｐゴシック" charset="-128"/>
        <a:cs typeface="+mn-cs"/>
      </a:defRPr>
    </a:lvl3pPr>
    <a:lvl4pPr marL="1371600" algn="l" defTabSz="457200" rtl="0" fontAlgn="base">
      <a:spcBef>
        <a:spcPct val="50000"/>
      </a:spcBef>
      <a:spcAft>
        <a:spcPct val="0"/>
      </a:spcAft>
      <a:defRPr kern="1200">
        <a:solidFill>
          <a:schemeClr val="tx1"/>
        </a:solidFill>
        <a:latin typeface="Trebuchet MS" charset="0"/>
        <a:ea typeface="ＭＳ Ｐゴシック" charset="-128"/>
        <a:cs typeface="+mn-cs"/>
      </a:defRPr>
    </a:lvl4pPr>
    <a:lvl5pPr marL="1828800" algn="l" defTabSz="457200" rtl="0" fontAlgn="base">
      <a:spcBef>
        <a:spcPct val="50000"/>
      </a:spcBef>
      <a:spcAft>
        <a:spcPct val="0"/>
      </a:spcAft>
      <a:defRPr kern="1200">
        <a:solidFill>
          <a:schemeClr val="tx1"/>
        </a:solidFill>
        <a:latin typeface="Trebuchet MS" charset="0"/>
        <a:ea typeface="ＭＳ Ｐゴシック" charset="-128"/>
        <a:cs typeface="+mn-cs"/>
      </a:defRPr>
    </a:lvl5pPr>
    <a:lvl6pPr marL="2286000" algn="l" defTabSz="914400" rtl="0" eaLnBrk="1" latinLnBrk="0" hangingPunct="1">
      <a:defRPr kern="1200">
        <a:solidFill>
          <a:schemeClr val="tx1"/>
        </a:solidFill>
        <a:latin typeface="Trebuchet MS" charset="0"/>
        <a:ea typeface="ＭＳ Ｐゴシック" charset="-128"/>
        <a:cs typeface="+mn-cs"/>
      </a:defRPr>
    </a:lvl6pPr>
    <a:lvl7pPr marL="2743200" algn="l" defTabSz="914400" rtl="0" eaLnBrk="1" latinLnBrk="0" hangingPunct="1">
      <a:defRPr kern="1200">
        <a:solidFill>
          <a:schemeClr val="tx1"/>
        </a:solidFill>
        <a:latin typeface="Trebuchet MS" charset="0"/>
        <a:ea typeface="ＭＳ Ｐゴシック" charset="-128"/>
        <a:cs typeface="+mn-cs"/>
      </a:defRPr>
    </a:lvl7pPr>
    <a:lvl8pPr marL="3200400" algn="l" defTabSz="914400" rtl="0" eaLnBrk="1" latinLnBrk="0" hangingPunct="1">
      <a:defRPr kern="1200">
        <a:solidFill>
          <a:schemeClr val="tx1"/>
        </a:solidFill>
        <a:latin typeface="Trebuchet MS" charset="0"/>
        <a:ea typeface="ＭＳ Ｐゴシック" charset="-128"/>
        <a:cs typeface="+mn-cs"/>
      </a:defRPr>
    </a:lvl8pPr>
    <a:lvl9pPr marL="3657600" algn="l" defTabSz="914400" rtl="0" eaLnBrk="1" latinLnBrk="0" hangingPunct="1">
      <a:defRPr kern="1200">
        <a:solidFill>
          <a:schemeClr val="tx1"/>
        </a:solidFill>
        <a:latin typeface="Trebuchet M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a:srgbClr val="E9EDF4"/>
    <a:srgbClr val="D0D8E8"/>
    <a:srgbClr val="CC0000"/>
    <a:srgbClr val="05627E"/>
    <a:srgbClr val="464646"/>
    <a:srgbClr val="AACC39"/>
    <a:srgbClr val="024E56"/>
    <a:srgbClr val="0789B1"/>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219" autoAdjust="0"/>
  </p:normalViewPr>
  <p:slideViewPr>
    <p:cSldViewPr snapToObjects="1">
      <p:cViewPr varScale="1">
        <p:scale>
          <a:sx n="62" d="100"/>
          <a:sy n="62" d="100"/>
        </p:scale>
        <p:origin x="-15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5078"/>
    </p:cViewPr>
  </p:sorterViewPr>
  <p:notesViewPr>
    <p:cSldViewPr snapToObjects="1">
      <p:cViewPr varScale="1">
        <p:scale>
          <a:sx n="56" d="100"/>
          <a:sy n="56" d="100"/>
        </p:scale>
        <p:origin x="-283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spcBef>
                <a:spcPct val="0"/>
              </a:spcBef>
              <a:defRPr sz="1200" smtClean="0">
                <a:latin typeface="Calibri" charset="0"/>
              </a:defRPr>
            </a:lvl1pPr>
          </a:lstStyle>
          <a:p>
            <a:pPr>
              <a:defRPr/>
            </a:pPr>
            <a:fld id="{A14CDAEF-AB88-4277-A5CB-E15C7E76695A}" type="datetime1">
              <a:rPr lang="en-US"/>
              <a:pPr>
                <a:defRPr/>
              </a:pPr>
              <a:t>6/25/2020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r>
              <a:rPr lang="en-US" smtClean="0"/>
              <a:t>Science &amp; Technology Popularisation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spcBef>
                <a:spcPct val="0"/>
              </a:spcBef>
              <a:defRPr sz="1200" smtClean="0">
                <a:latin typeface="Calibri" charset="0"/>
              </a:defRPr>
            </a:lvl1pPr>
          </a:lstStyle>
          <a:p>
            <a:pPr>
              <a:defRPr/>
            </a:pPr>
            <a:fld id="{BB8D4482-A7EF-44F2-84B7-C9A2CE157237}"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spcBef>
                <a:spcPct val="0"/>
              </a:spcBef>
              <a:defRPr sz="1200" smtClean="0">
                <a:latin typeface="Calibri" charset="0"/>
              </a:defRPr>
            </a:lvl1pPr>
          </a:lstStyle>
          <a:p>
            <a:pPr>
              <a:defRPr/>
            </a:pPr>
            <a:fld id="{35222FDF-5F03-40DB-9CAA-BBA07E48ACEB}" type="datetime1">
              <a:rPr lang="en-US"/>
              <a:pPr>
                <a:defRPr/>
              </a:pPr>
              <a:t>6/25/2020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e-CH" noProof="0" smtClean="0"/>
              <a:t>Click to edit Master text styles</a:t>
            </a:r>
          </a:p>
          <a:p>
            <a:pPr lvl="1"/>
            <a:r>
              <a:rPr lang="de-CH" noProof="0" smtClean="0"/>
              <a:t>Second level</a:t>
            </a:r>
          </a:p>
          <a:p>
            <a:pPr lvl="2"/>
            <a:r>
              <a:rPr lang="de-CH" noProof="0" smtClean="0"/>
              <a:t>Third level</a:t>
            </a:r>
          </a:p>
          <a:p>
            <a:pPr lvl="3"/>
            <a:r>
              <a:rPr lang="de-CH" noProof="0" smtClean="0"/>
              <a:t>Fourth level</a:t>
            </a:r>
          </a:p>
          <a:p>
            <a:pPr lvl="4"/>
            <a:r>
              <a:rPr lang="de-CH"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r>
              <a:rPr lang="en-US" smtClean="0"/>
              <a:t>Science &amp; Technology Popularisation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spcBef>
                <a:spcPct val="0"/>
              </a:spcBef>
              <a:defRPr sz="1200" smtClean="0">
                <a:latin typeface="Calibri" charset="0"/>
              </a:defRPr>
            </a:lvl1pPr>
          </a:lstStyle>
          <a:p>
            <a:pPr>
              <a:defRPr/>
            </a:pPr>
            <a:fld id="{73255F43-E773-4D85-99BC-36AA26D4DFD2}"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a:lstStyle/>
          <a:p>
            <a:pPr eaLnBrk="1" hangingPunct="1"/>
            <a:endParaRPr lang="en-GB" smtClean="0"/>
          </a:p>
        </p:txBody>
      </p:sp>
      <p:sp>
        <p:nvSpPr>
          <p:cNvPr id="45060" name="3 Marcador de número de diapositiva"/>
          <p:cNvSpPr>
            <a:spLocks noGrp="1"/>
          </p:cNvSpPr>
          <p:nvPr>
            <p:ph type="sldNum" sz="quarter" idx="5"/>
          </p:nvPr>
        </p:nvSpPr>
        <p:spPr bwMode="auto">
          <a:noFill/>
          <a:ln>
            <a:miter lim="800000"/>
            <a:headEnd/>
            <a:tailEnd/>
          </a:ln>
        </p:spPr>
        <p:txBody>
          <a:bodyPr/>
          <a:lstStyle/>
          <a:p>
            <a:fld id="{FB213597-4038-4EF7-94F1-6FABB6E2E188}" type="slidenum">
              <a:rPr lang="en-US"/>
              <a:pPr/>
              <a:t>1</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3251" name="2 Marcador de notas"/>
          <p:cNvSpPr>
            <a:spLocks noGrp="1"/>
          </p:cNvSpPr>
          <p:nvPr>
            <p:ph type="body" idx="1"/>
          </p:nvPr>
        </p:nvSpPr>
        <p:spPr bwMode="auto">
          <a:noFill/>
        </p:spPr>
        <p:txBody>
          <a:bodyPr/>
          <a:lstStyle/>
          <a:p>
            <a:pPr algn="just" eaLnBrk="1" hangingPunct="1"/>
            <a:r>
              <a:rPr lang="en-US" sz="1200" b="0" i="0" kern="1200" dirty="0" smtClean="0">
                <a:solidFill>
                  <a:schemeClr val="tx1"/>
                </a:solidFill>
                <a:latin typeface="+mn-lt"/>
                <a:ea typeface="ＭＳ Ｐゴシック" charset="-128"/>
                <a:cs typeface="ＭＳ Ｐゴシック" charset="-128"/>
              </a:rPr>
              <a:t>After the Introduction comes the</a:t>
            </a:r>
            <a:r>
              <a:rPr lang="en-US" sz="1200" b="1" i="0" kern="1200" dirty="0" smtClean="0">
                <a:solidFill>
                  <a:schemeClr val="tx1"/>
                </a:solidFill>
                <a:latin typeface="+mn-lt"/>
                <a:ea typeface="ＭＳ Ｐゴシック" charset="-128"/>
                <a:cs typeface="ＭＳ Ｐゴシック" charset="-128"/>
              </a:rPr>
              <a:t> </a:t>
            </a:r>
            <a:r>
              <a:rPr lang="en-US" sz="1200" b="0" i="0" kern="1200" dirty="0" smtClean="0">
                <a:solidFill>
                  <a:schemeClr val="tx1"/>
                </a:solidFill>
                <a:latin typeface="+mn-lt"/>
                <a:ea typeface="ＭＳ Ｐゴシック" charset="-128"/>
                <a:cs typeface="ＭＳ Ｐゴシック" charset="-128"/>
              </a:rPr>
              <a:t>main part of the text, the</a:t>
            </a:r>
            <a:r>
              <a:rPr lang="en-US" sz="1200" b="1" i="0" kern="1200" dirty="0" smtClean="0">
                <a:solidFill>
                  <a:schemeClr val="tx1"/>
                </a:solidFill>
                <a:latin typeface="+mn-lt"/>
                <a:ea typeface="ＭＳ Ｐゴシック" charset="-128"/>
                <a:cs typeface="ＭＳ Ｐゴシック" charset="-128"/>
              </a:rPr>
              <a:t> </a:t>
            </a:r>
            <a:r>
              <a:rPr lang="en-US" sz="1200" b="0" i="0" kern="1200" dirty="0" smtClean="0">
                <a:solidFill>
                  <a:schemeClr val="tx1"/>
                </a:solidFill>
                <a:latin typeface="+mn-lt"/>
                <a:ea typeface="ＭＳ Ｐゴシック" charset="-128"/>
                <a:cs typeface="ＭＳ Ｐゴシック" charset="-128"/>
              </a:rPr>
              <a:t>Body, where the discussion is carried out and the results are presented. In the last part of the essay, the Conclusion, the argument will be summed up and conclusions will be drawn from what has been discussed.</a:t>
            </a:r>
            <a:endParaRPr lang="en-GB" dirty="0" smtClean="0"/>
          </a:p>
        </p:txBody>
      </p:sp>
      <p:sp>
        <p:nvSpPr>
          <p:cNvPr id="53252" name="3 Marcador de número de diapositiva"/>
          <p:cNvSpPr>
            <a:spLocks noGrp="1"/>
          </p:cNvSpPr>
          <p:nvPr>
            <p:ph type="sldNum" sz="quarter" idx="5"/>
          </p:nvPr>
        </p:nvSpPr>
        <p:spPr bwMode="auto">
          <a:noFill/>
          <a:ln>
            <a:miter lim="800000"/>
            <a:headEnd/>
            <a:tailEnd/>
          </a:ln>
        </p:spPr>
        <p:txBody>
          <a:bodyPr/>
          <a:lstStyle/>
          <a:p>
            <a:fld id="{F2F1BE0B-2ED0-4644-BF79-D66494928734}" type="slidenum">
              <a:rPr lang="en-US"/>
              <a:pPr/>
              <a:t>10</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6323" name="2 Marcador de notas"/>
          <p:cNvSpPr>
            <a:spLocks noGrp="1"/>
          </p:cNvSpPr>
          <p:nvPr>
            <p:ph type="body" idx="1"/>
          </p:nvPr>
        </p:nvSpPr>
        <p:spPr bwMode="auto">
          <a:noFill/>
        </p:spPr>
        <p:txBody>
          <a:bodyPr/>
          <a:lstStyle/>
          <a:p>
            <a:pPr eaLnBrk="1" hangingPunct="1"/>
            <a:endParaRPr lang="en-GB" smtClean="0"/>
          </a:p>
        </p:txBody>
      </p:sp>
      <p:sp>
        <p:nvSpPr>
          <p:cNvPr id="56324" name="3 Marcador de número de diapositiva"/>
          <p:cNvSpPr>
            <a:spLocks noGrp="1"/>
          </p:cNvSpPr>
          <p:nvPr>
            <p:ph type="sldNum" sz="quarter" idx="5"/>
          </p:nvPr>
        </p:nvSpPr>
        <p:spPr bwMode="auto">
          <a:noFill/>
          <a:ln>
            <a:miter lim="800000"/>
            <a:headEnd/>
            <a:tailEnd/>
          </a:ln>
        </p:spPr>
        <p:txBody>
          <a:bodyPr/>
          <a:lstStyle/>
          <a:p>
            <a:fld id="{30BDDB8E-4848-4C24-8153-F70C3C9AF001}" type="slidenum">
              <a:rPr lang="en-US"/>
              <a:pPr/>
              <a:t>11</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7347" name="2 Marcador de notas"/>
          <p:cNvSpPr>
            <a:spLocks noGrp="1"/>
          </p:cNvSpPr>
          <p:nvPr>
            <p:ph type="body" idx="1"/>
          </p:nvPr>
        </p:nvSpPr>
        <p:spPr bwMode="auto">
          <a:noFill/>
        </p:spPr>
        <p:txBody>
          <a:bodyPr/>
          <a:lstStyle/>
          <a:p>
            <a:pPr eaLnBrk="1" hangingPunct="1"/>
            <a:r>
              <a:rPr lang="en-US" dirty="0" smtClean="0"/>
              <a:t>A popular science title should also attract non-specialist readers. Avoid words like investigation and study. It is obvious that the results were obtained that way. Avoid technical terms as well. Usually they repel more than they attract, though there are exceptions. Combining difficult terms with easy ones may sometimes make the reader curious. </a:t>
            </a:r>
            <a:r>
              <a:rPr lang="en-US" sz="1200" b="0" i="0" kern="1200" dirty="0" smtClean="0">
                <a:solidFill>
                  <a:schemeClr val="tx1"/>
                </a:solidFill>
                <a:latin typeface="+mn-lt"/>
                <a:ea typeface="ＭＳ Ｐゴシック" charset="-128"/>
                <a:cs typeface="ＭＳ Ｐゴシック" charset="-128"/>
              </a:rPr>
              <a:t>ambiguity, irony and sarcasm could be misconceived, especially in the written text, so it may be wise to avoid them</a:t>
            </a:r>
            <a:endParaRPr lang="en-GB" dirty="0" smtClean="0"/>
          </a:p>
        </p:txBody>
      </p:sp>
      <p:sp>
        <p:nvSpPr>
          <p:cNvPr id="57348" name="3 Marcador de número de diapositiva"/>
          <p:cNvSpPr>
            <a:spLocks noGrp="1"/>
          </p:cNvSpPr>
          <p:nvPr>
            <p:ph type="sldNum" sz="quarter" idx="5"/>
          </p:nvPr>
        </p:nvSpPr>
        <p:spPr bwMode="auto">
          <a:noFill/>
          <a:ln>
            <a:miter lim="800000"/>
            <a:headEnd/>
            <a:tailEnd/>
          </a:ln>
        </p:spPr>
        <p:txBody>
          <a:bodyPr/>
          <a:lstStyle/>
          <a:p>
            <a:fld id="{41E0F491-75F1-4D0D-A398-E1BE654D9D74}"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8371" name="2 Marcador de notas"/>
          <p:cNvSpPr>
            <a:spLocks noGrp="1"/>
          </p:cNvSpPr>
          <p:nvPr>
            <p:ph type="body" idx="1"/>
          </p:nvPr>
        </p:nvSpPr>
        <p:spPr bwMode="auto">
          <a:noFill/>
        </p:spPr>
        <p:txBody>
          <a:bodyPr/>
          <a:lstStyle/>
          <a:p>
            <a:pPr eaLnBrk="1" hangingPunct="1"/>
            <a:endParaRPr lang="en-GB" smtClean="0"/>
          </a:p>
        </p:txBody>
      </p:sp>
      <p:sp>
        <p:nvSpPr>
          <p:cNvPr id="58372" name="3 Marcador de número de diapositiva"/>
          <p:cNvSpPr>
            <a:spLocks noGrp="1"/>
          </p:cNvSpPr>
          <p:nvPr>
            <p:ph type="sldNum" sz="quarter" idx="5"/>
          </p:nvPr>
        </p:nvSpPr>
        <p:spPr bwMode="auto">
          <a:noFill/>
          <a:ln>
            <a:miter lim="800000"/>
            <a:headEnd/>
            <a:tailEnd/>
          </a:ln>
        </p:spPr>
        <p:txBody>
          <a:bodyPr/>
          <a:lstStyle/>
          <a:p>
            <a:fld id="{96E1132B-92CB-449D-8001-8974726D6D38}" type="slidenum">
              <a:rPr lang="en-US"/>
              <a:pPr/>
              <a:t>13</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8371" name="2 Marcador de notas"/>
          <p:cNvSpPr>
            <a:spLocks noGrp="1"/>
          </p:cNvSpPr>
          <p:nvPr>
            <p:ph type="body" idx="1"/>
          </p:nvPr>
        </p:nvSpPr>
        <p:spPr bwMode="auto">
          <a:noFill/>
        </p:spPr>
        <p:txBody>
          <a:bodyPr/>
          <a:lstStyle/>
          <a:p>
            <a:pPr eaLnBrk="1" hangingPunct="1"/>
            <a:endParaRPr lang="en-GB" smtClean="0"/>
          </a:p>
        </p:txBody>
      </p:sp>
      <p:sp>
        <p:nvSpPr>
          <p:cNvPr id="58372" name="3 Marcador de número de diapositiva"/>
          <p:cNvSpPr>
            <a:spLocks noGrp="1"/>
          </p:cNvSpPr>
          <p:nvPr>
            <p:ph type="sldNum" sz="quarter" idx="5"/>
          </p:nvPr>
        </p:nvSpPr>
        <p:spPr bwMode="auto">
          <a:noFill/>
          <a:ln>
            <a:miter lim="800000"/>
            <a:headEnd/>
            <a:tailEnd/>
          </a:ln>
        </p:spPr>
        <p:txBody>
          <a:bodyPr/>
          <a:lstStyle/>
          <a:p>
            <a:fld id="{96E1132B-92CB-449D-8001-8974726D6D38}" type="slidenum">
              <a:rPr lang="en-US"/>
              <a:pPr/>
              <a:t>14</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5059" name="2 Marcador de notas"/>
          <p:cNvSpPr>
            <a:spLocks noGrp="1"/>
          </p:cNvSpPr>
          <p:nvPr>
            <p:ph type="body" idx="1"/>
          </p:nvPr>
        </p:nvSpPr>
        <p:spPr bwMode="auto">
          <a:noFill/>
        </p:spPr>
        <p:txBody>
          <a:bodyPr/>
          <a:lstStyle/>
          <a:p>
            <a:pPr eaLnBrk="1" hangingPunct="1"/>
            <a:endParaRPr lang="en-GB" smtClean="0"/>
          </a:p>
        </p:txBody>
      </p:sp>
      <p:sp>
        <p:nvSpPr>
          <p:cNvPr id="45060" name="3 Marcador de número de diapositiva"/>
          <p:cNvSpPr>
            <a:spLocks noGrp="1"/>
          </p:cNvSpPr>
          <p:nvPr>
            <p:ph type="sldNum" sz="quarter" idx="5"/>
          </p:nvPr>
        </p:nvSpPr>
        <p:spPr bwMode="auto">
          <a:noFill/>
          <a:ln>
            <a:miter lim="800000"/>
            <a:headEnd/>
            <a:tailEnd/>
          </a:ln>
        </p:spPr>
        <p:txBody>
          <a:bodyPr/>
          <a:lstStyle/>
          <a:p>
            <a:fld id="{FB213597-4038-4EF7-94F1-6FABB6E2E188}" type="slidenum">
              <a:rPr lang="en-US"/>
              <a:pPr/>
              <a:t>2</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6083" name="2 Marcador de notas"/>
          <p:cNvSpPr>
            <a:spLocks noGrp="1"/>
          </p:cNvSpPr>
          <p:nvPr>
            <p:ph type="body" idx="1"/>
          </p:nvPr>
        </p:nvSpPr>
        <p:spPr bwMode="auto">
          <a:noFill/>
        </p:spPr>
        <p:txBody>
          <a:bodyPr/>
          <a:lstStyle/>
          <a:p>
            <a:pPr eaLnBrk="1" hangingPunct="1"/>
            <a:endParaRPr lang="en-GB" smtClean="0"/>
          </a:p>
        </p:txBody>
      </p:sp>
      <p:sp>
        <p:nvSpPr>
          <p:cNvPr id="46084" name="3 Marcador de número de diapositiva"/>
          <p:cNvSpPr>
            <a:spLocks noGrp="1"/>
          </p:cNvSpPr>
          <p:nvPr>
            <p:ph type="sldNum" sz="quarter" idx="5"/>
          </p:nvPr>
        </p:nvSpPr>
        <p:spPr bwMode="auto">
          <a:noFill/>
          <a:ln>
            <a:miter lim="800000"/>
            <a:headEnd/>
            <a:tailEnd/>
          </a:ln>
        </p:spPr>
        <p:txBody>
          <a:bodyPr/>
          <a:lstStyle/>
          <a:p>
            <a:fld id="{814602D7-7F7A-4A19-AB02-B9D142F6574C}" type="slidenum">
              <a:rPr lang="en-US"/>
              <a:pPr/>
              <a:t>3</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7107" name="2 Marcador de notas"/>
          <p:cNvSpPr>
            <a:spLocks noGrp="1"/>
          </p:cNvSpPr>
          <p:nvPr>
            <p:ph type="body" idx="1"/>
          </p:nvPr>
        </p:nvSpPr>
        <p:spPr bwMode="auto">
          <a:noFill/>
        </p:spPr>
        <p:txBody>
          <a:bodyPr/>
          <a:lstStyle/>
          <a:p>
            <a:pPr eaLnBrk="1" hangingPunct="1"/>
            <a:endParaRPr lang="en-GB" smtClean="0"/>
          </a:p>
        </p:txBody>
      </p:sp>
      <p:sp>
        <p:nvSpPr>
          <p:cNvPr id="47108" name="3 Marcador de número de diapositiva"/>
          <p:cNvSpPr>
            <a:spLocks noGrp="1"/>
          </p:cNvSpPr>
          <p:nvPr>
            <p:ph type="sldNum" sz="quarter" idx="5"/>
          </p:nvPr>
        </p:nvSpPr>
        <p:spPr bwMode="auto">
          <a:noFill/>
          <a:ln>
            <a:miter lim="800000"/>
            <a:headEnd/>
            <a:tailEnd/>
          </a:ln>
        </p:spPr>
        <p:txBody>
          <a:bodyPr/>
          <a:lstStyle/>
          <a:p>
            <a:fld id="{1E9A0FBB-491F-4D0E-B7D0-794BEA2A0050}" type="slidenum">
              <a:rPr lang="en-US"/>
              <a:pPr/>
              <a:t>4</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9155" name="2 Marcador de notas"/>
          <p:cNvSpPr>
            <a:spLocks noGrp="1"/>
          </p:cNvSpPr>
          <p:nvPr>
            <p:ph type="body" idx="1"/>
          </p:nvPr>
        </p:nvSpPr>
        <p:spPr bwMode="auto">
          <a:noFill/>
        </p:spPr>
        <p:txBody>
          <a:bodyPr/>
          <a:lstStyle/>
          <a:p>
            <a:pPr eaLnBrk="1" hangingPunct="1"/>
            <a:endParaRPr lang="en-GB" dirty="0" smtClean="0"/>
          </a:p>
        </p:txBody>
      </p:sp>
      <p:sp>
        <p:nvSpPr>
          <p:cNvPr id="49156" name="3 Marcador de número de diapositiva"/>
          <p:cNvSpPr>
            <a:spLocks noGrp="1"/>
          </p:cNvSpPr>
          <p:nvPr>
            <p:ph type="sldNum" sz="quarter" idx="5"/>
          </p:nvPr>
        </p:nvSpPr>
        <p:spPr bwMode="auto">
          <a:noFill/>
          <a:ln>
            <a:miter lim="800000"/>
            <a:headEnd/>
            <a:tailEnd/>
          </a:ln>
        </p:spPr>
        <p:txBody>
          <a:bodyPr/>
          <a:lstStyle/>
          <a:p>
            <a:fld id="{B5258738-25D3-4404-ABE4-FA005955142B}" type="slidenum">
              <a:rPr lang="en-US"/>
              <a:pPr/>
              <a:t>5</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0179" name="2 Marcador de notas"/>
          <p:cNvSpPr>
            <a:spLocks noGrp="1"/>
          </p:cNvSpPr>
          <p:nvPr>
            <p:ph type="body" idx="1"/>
          </p:nvPr>
        </p:nvSpPr>
        <p:spPr bwMode="auto">
          <a:noFill/>
        </p:spPr>
        <p:txBody>
          <a:bodyPr/>
          <a:lstStyle/>
          <a:p>
            <a:pPr eaLnBrk="1" hangingPunct="1"/>
            <a:r>
              <a:rPr lang="en-GB" sz="1000" dirty="0" smtClean="0"/>
              <a:t>Generally,</a:t>
            </a:r>
            <a:r>
              <a:rPr lang="en-GB" sz="1000" baseline="0" dirty="0" smtClean="0"/>
              <a:t> Technical writings emanating from scientists are in the form of RAs, monographs, books or PSAs. Scientists Conduct Res. in order to seek the truth. Everybody’s finding is a part of the truth. </a:t>
            </a:r>
            <a:r>
              <a:rPr lang="en-GB" sz="1000" baseline="0" dirty="0" err="1" smtClean="0"/>
              <a:t>Inorder</a:t>
            </a:r>
            <a:r>
              <a:rPr lang="en-GB" sz="1000" baseline="0" dirty="0" smtClean="0"/>
              <a:t> to seek more truth scientists share their research.</a:t>
            </a:r>
            <a:endParaRPr lang="en-GB" sz="1000" dirty="0" smtClean="0"/>
          </a:p>
        </p:txBody>
      </p:sp>
      <p:sp>
        <p:nvSpPr>
          <p:cNvPr id="50180" name="3 Marcador de número de diapositiva"/>
          <p:cNvSpPr>
            <a:spLocks noGrp="1"/>
          </p:cNvSpPr>
          <p:nvPr>
            <p:ph type="sldNum" sz="quarter" idx="5"/>
          </p:nvPr>
        </p:nvSpPr>
        <p:spPr bwMode="auto">
          <a:noFill/>
          <a:ln>
            <a:miter lim="800000"/>
            <a:headEnd/>
            <a:tailEnd/>
          </a:ln>
        </p:spPr>
        <p:txBody>
          <a:bodyPr/>
          <a:lstStyle/>
          <a:p>
            <a:fld id="{78D37B02-A8E8-4D59-9503-A315FDDDBC72}" type="slidenum">
              <a:rPr lang="en-US"/>
              <a:pPr/>
              <a:t>6</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a:lstStyle/>
          <a:p>
            <a:pPr marL="0" marR="0" indent="0" algn="just" defTabSz="457200" rtl="0" eaLnBrk="1" fontAlgn="base" latinLnBrk="0" hangingPunct="1">
              <a:lnSpc>
                <a:spcPct val="100000"/>
              </a:lnSpc>
              <a:spcBef>
                <a:spcPct val="30000"/>
              </a:spcBef>
              <a:spcAft>
                <a:spcPct val="0"/>
              </a:spcAft>
              <a:buClrTx/>
              <a:buSzTx/>
              <a:buFontTx/>
              <a:buNone/>
              <a:tabLst/>
              <a:defRPr/>
            </a:pPr>
            <a:r>
              <a:rPr lang="en-US" sz="1200" b="0" i="0" kern="1200" dirty="0" smtClean="0">
                <a:solidFill>
                  <a:schemeClr val="tx1"/>
                </a:solidFill>
                <a:latin typeface="+mn-lt"/>
                <a:ea typeface="ＭＳ Ｐゴシック" charset="-128"/>
                <a:cs typeface="ＭＳ Ｐゴシック" charset="-128"/>
              </a:rPr>
              <a:t>The research article is a written text reporting on an investigation made by a researcher. intended for publication in refereed journals or in edited book volumes means that they have gone through a process in which they have been shaped in an effort to become accepted for publication. In turn, this means that there has been some sort of quality check through the scrutiny of journal editors and peer reviewers.</a:t>
            </a:r>
            <a:endParaRPr lang="en-GB" sz="1200" dirty="0" smtClean="0"/>
          </a:p>
        </p:txBody>
      </p:sp>
      <p:sp>
        <p:nvSpPr>
          <p:cNvPr id="52228" name="3 Marcador de número de diapositiva"/>
          <p:cNvSpPr>
            <a:spLocks noGrp="1"/>
          </p:cNvSpPr>
          <p:nvPr>
            <p:ph type="sldNum" sz="quarter" idx="5"/>
          </p:nvPr>
        </p:nvSpPr>
        <p:spPr bwMode="auto">
          <a:noFill/>
          <a:ln>
            <a:miter lim="800000"/>
            <a:headEnd/>
            <a:tailEnd/>
          </a:ln>
        </p:spPr>
        <p:txBody>
          <a:bodyPr/>
          <a:lstStyle/>
          <a:p>
            <a:fld id="{370535D9-1F1F-4E67-895C-5A60D804B1EC}" type="slidenum">
              <a:rPr lang="en-US"/>
              <a:pPr/>
              <a:t>7</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2227" name="2 Marcador de notas"/>
          <p:cNvSpPr>
            <a:spLocks noGrp="1"/>
          </p:cNvSpPr>
          <p:nvPr>
            <p:ph type="body" idx="1"/>
          </p:nvPr>
        </p:nvSpPr>
        <p:spPr bwMode="auto">
          <a:noFill/>
        </p:spPr>
        <p:txBody>
          <a:bodyPr/>
          <a:lstStyle/>
          <a:p>
            <a:pPr algn="just" eaLnBrk="1" hangingPunct="1"/>
            <a:r>
              <a:rPr lang="en-US" sz="1200" b="0" i="0" kern="1200" dirty="0" smtClean="0">
                <a:solidFill>
                  <a:schemeClr val="tx1"/>
                </a:solidFill>
                <a:latin typeface="+mn-lt"/>
                <a:ea typeface="ＭＳ Ｐゴシック" charset="-128"/>
                <a:cs typeface="ＭＳ Ｐゴシック" charset="-128"/>
              </a:rPr>
              <a:t>The idea behind the hour-glass model is that a transition is made between the general field of study, to the particular study reported in the article, and then another transition at the end of the article, where a move is made from the findings in the particular study to implications for the general field.</a:t>
            </a:r>
            <a:endParaRPr lang="en-GB" dirty="0" smtClean="0"/>
          </a:p>
        </p:txBody>
      </p:sp>
      <p:sp>
        <p:nvSpPr>
          <p:cNvPr id="52228" name="3 Marcador de número de diapositiva"/>
          <p:cNvSpPr>
            <a:spLocks noGrp="1"/>
          </p:cNvSpPr>
          <p:nvPr>
            <p:ph type="sldNum" sz="quarter" idx="5"/>
          </p:nvPr>
        </p:nvSpPr>
        <p:spPr bwMode="auto">
          <a:noFill/>
          <a:ln>
            <a:miter lim="800000"/>
            <a:headEnd/>
            <a:tailEnd/>
          </a:ln>
        </p:spPr>
        <p:txBody>
          <a:bodyPr/>
          <a:lstStyle/>
          <a:p>
            <a:fld id="{370535D9-1F1F-4E67-895C-5A60D804B1EC}" type="slidenum">
              <a:rPr lang="en-US"/>
              <a:pPr/>
              <a:t>8</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53251" name="2 Marcador de notas"/>
          <p:cNvSpPr>
            <a:spLocks noGrp="1"/>
          </p:cNvSpPr>
          <p:nvPr>
            <p:ph type="body" idx="1"/>
          </p:nvPr>
        </p:nvSpPr>
        <p:spPr bwMode="auto">
          <a:noFill/>
        </p:spPr>
        <p:txBody>
          <a:bodyPr/>
          <a:lstStyle/>
          <a:p>
            <a:pPr algn="just" eaLnBrk="1" hangingPunct="1"/>
            <a:r>
              <a:rPr lang="en-US" sz="1200" b="0" i="0" kern="1200" dirty="0" smtClean="0">
                <a:solidFill>
                  <a:schemeClr val="tx1"/>
                </a:solidFill>
                <a:latin typeface="+mn-lt"/>
                <a:ea typeface="ＭＳ Ｐゴシック" charset="-128"/>
                <a:cs typeface="ＭＳ Ｐゴシック" charset="-128"/>
              </a:rPr>
              <a:t>After the Introduction comes the</a:t>
            </a:r>
            <a:r>
              <a:rPr lang="en-US" sz="1200" b="1" i="0" kern="1200" dirty="0" smtClean="0">
                <a:solidFill>
                  <a:schemeClr val="tx1"/>
                </a:solidFill>
                <a:latin typeface="+mn-lt"/>
                <a:ea typeface="ＭＳ Ｐゴシック" charset="-128"/>
                <a:cs typeface="ＭＳ Ｐゴシック" charset="-128"/>
              </a:rPr>
              <a:t> </a:t>
            </a:r>
            <a:r>
              <a:rPr lang="en-US" sz="1200" b="0" i="0" kern="1200" dirty="0" smtClean="0">
                <a:solidFill>
                  <a:schemeClr val="tx1"/>
                </a:solidFill>
                <a:latin typeface="+mn-lt"/>
                <a:ea typeface="ＭＳ Ｐゴシック" charset="-128"/>
                <a:cs typeface="ＭＳ Ｐゴシック" charset="-128"/>
              </a:rPr>
              <a:t>main part of the text, the</a:t>
            </a:r>
            <a:r>
              <a:rPr lang="en-US" sz="1200" b="1" i="0" kern="1200" dirty="0" smtClean="0">
                <a:solidFill>
                  <a:schemeClr val="tx1"/>
                </a:solidFill>
                <a:latin typeface="+mn-lt"/>
                <a:ea typeface="ＭＳ Ｐゴシック" charset="-128"/>
                <a:cs typeface="ＭＳ Ｐゴシック" charset="-128"/>
              </a:rPr>
              <a:t> </a:t>
            </a:r>
            <a:r>
              <a:rPr lang="en-US" sz="1200" b="0" i="0" kern="1200" dirty="0" smtClean="0">
                <a:solidFill>
                  <a:schemeClr val="tx1"/>
                </a:solidFill>
                <a:latin typeface="+mn-lt"/>
                <a:ea typeface="ＭＳ Ｐゴシック" charset="-128"/>
                <a:cs typeface="ＭＳ Ｐゴシック" charset="-128"/>
              </a:rPr>
              <a:t>Body, where the discussion is carried out and the results are presented. In the last part of the essay, the Conclusion, the argument will be summed up and conclusions will be drawn from what has been discussed.</a:t>
            </a:r>
            <a:endParaRPr lang="en-GB" dirty="0" smtClean="0"/>
          </a:p>
        </p:txBody>
      </p:sp>
      <p:sp>
        <p:nvSpPr>
          <p:cNvPr id="53252" name="3 Marcador de número de diapositiva"/>
          <p:cNvSpPr>
            <a:spLocks noGrp="1"/>
          </p:cNvSpPr>
          <p:nvPr>
            <p:ph type="sldNum" sz="quarter" idx="5"/>
          </p:nvPr>
        </p:nvSpPr>
        <p:spPr bwMode="auto">
          <a:noFill/>
          <a:ln>
            <a:miter lim="800000"/>
            <a:headEnd/>
            <a:tailEnd/>
          </a:ln>
        </p:spPr>
        <p:txBody>
          <a:bodyPr/>
          <a:lstStyle/>
          <a:p>
            <a:fld id="{F2F1BE0B-2ED0-4644-BF79-D66494928734}" type="slidenum">
              <a:rPr lang="en-US"/>
              <a:pPr/>
              <a:t>9</a:t>
            </a:fld>
            <a:endParaRPr lang="en-US"/>
          </a:p>
        </p:txBody>
      </p:sp>
      <p:sp>
        <p:nvSpPr>
          <p:cNvPr id="5" name="Footer Placeholder 4"/>
          <p:cNvSpPr>
            <a:spLocks noGrp="1"/>
          </p:cNvSpPr>
          <p:nvPr>
            <p:ph type="ftr" sz="quarter" idx="10"/>
          </p:nvPr>
        </p:nvSpPr>
        <p:spPr/>
        <p:txBody>
          <a:bodyPr/>
          <a:lstStyle/>
          <a:p>
            <a:pPr>
              <a:defRPr/>
            </a:pPr>
            <a:r>
              <a:rPr lang="en-US" smtClean="0"/>
              <a:t>Science &amp; Technology Popularisation</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CH"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smtClean="0"/>
              <a:t>Master-Untertitelformat bearbeiten</a:t>
            </a:r>
            <a:endParaRPr lang="de-DE"/>
          </a:p>
        </p:txBody>
      </p:sp>
      <p:sp>
        <p:nvSpPr>
          <p:cNvPr id="4" name="Rectangle 17"/>
          <p:cNvSpPr>
            <a:spLocks noGrp="1" noChangeArrowheads="1"/>
          </p:cNvSpPr>
          <p:nvPr>
            <p:ph type="sldNum" sz="quarter" idx="10"/>
          </p:nvPr>
        </p:nvSpPr>
        <p:spPr>
          <a:ln/>
        </p:spPr>
        <p:txBody>
          <a:bodyPr/>
          <a:lstStyle>
            <a:lvl1pPr>
              <a:defRPr/>
            </a:lvl1pPr>
          </a:lstStyle>
          <a:p>
            <a:pPr>
              <a:defRPr/>
            </a:pPr>
            <a:fld id="{1890CE0B-ACD8-4D01-A0D5-9908ACE2A40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7"/>
          <p:cNvSpPr>
            <a:spLocks noGrp="1" noChangeArrowheads="1"/>
          </p:cNvSpPr>
          <p:nvPr>
            <p:ph type="sldNum" sz="quarter" idx="10"/>
          </p:nvPr>
        </p:nvSpPr>
        <p:spPr>
          <a:ln/>
        </p:spPr>
        <p:txBody>
          <a:bodyPr/>
          <a:lstStyle>
            <a:lvl1pPr>
              <a:defRPr/>
            </a:lvl1pPr>
          </a:lstStyle>
          <a:p>
            <a:pPr>
              <a:defRPr/>
            </a:pPr>
            <a:fld id="{A15B3872-9515-4A81-BFA6-450D9F9E2E7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463800"/>
            <a:ext cx="2057400" cy="2836863"/>
          </a:xfrm>
        </p:spPr>
        <p:txBody>
          <a:bodyPr vert="eaVert"/>
          <a:lstStyle/>
          <a:p>
            <a:r>
              <a:rPr lang="de-CH" smtClean="0"/>
              <a:t>Mastertitelformat bearbeiten</a:t>
            </a:r>
            <a:endParaRPr lang="de-DE"/>
          </a:p>
        </p:txBody>
      </p:sp>
      <p:sp>
        <p:nvSpPr>
          <p:cNvPr id="3" name="Vertikaler Textplatzhalter 2"/>
          <p:cNvSpPr>
            <a:spLocks noGrp="1"/>
          </p:cNvSpPr>
          <p:nvPr>
            <p:ph type="body" orient="vert" idx="1"/>
          </p:nvPr>
        </p:nvSpPr>
        <p:spPr>
          <a:xfrm>
            <a:off x="457200" y="2463800"/>
            <a:ext cx="6019800" cy="2836863"/>
          </a:xfr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7"/>
          <p:cNvSpPr>
            <a:spLocks noGrp="1" noChangeArrowheads="1"/>
          </p:cNvSpPr>
          <p:nvPr>
            <p:ph type="sldNum" sz="quarter" idx="10"/>
          </p:nvPr>
        </p:nvSpPr>
        <p:spPr>
          <a:ln/>
        </p:spPr>
        <p:txBody>
          <a:bodyPr/>
          <a:lstStyle>
            <a:lvl1pPr>
              <a:defRPr/>
            </a:lvl1pPr>
          </a:lstStyle>
          <a:p>
            <a:pPr>
              <a:defRPr/>
            </a:pPr>
            <a:fld id="{4B352AA3-420C-43A9-8204-8D553B4B60FE}"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CH"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smtClean="0"/>
              <a:t>Master-Untertitelformat bearbeiten</a:t>
            </a:r>
            <a:endParaRPr lang="de-DE"/>
          </a:p>
        </p:txBody>
      </p:sp>
      <p:sp>
        <p:nvSpPr>
          <p:cNvPr id="4" name="Rectangle 12"/>
          <p:cNvSpPr>
            <a:spLocks noGrp="1" noChangeArrowheads="1"/>
          </p:cNvSpPr>
          <p:nvPr>
            <p:ph type="sldNum" sz="quarter" idx="10"/>
          </p:nvPr>
        </p:nvSpPr>
        <p:spPr>
          <a:ln/>
        </p:spPr>
        <p:txBody>
          <a:bodyPr/>
          <a:lstStyle>
            <a:lvl1pPr>
              <a:defRPr/>
            </a:lvl1pPr>
          </a:lstStyle>
          <a:p>
            <a:pPr>
              <a:defRPr/>
            </a:pPr>
            <a:fld id="{A3FDC50F-638A-4723-BB3A-B0173076B12D}"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idx="1"/>
          </p:nvPr>
        </p:nvSpPr>
        <p:spPr/>
        <p:txBody>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2"/>
          <p:cNvSpPr>
            <a:spLocks noGrp="1" noChangeArrowheads="1"/>
          </p:cNvSpPr>
          <p:nvPr>
            <p:ph type="sldNum" sz="quarter" idx="10"/>
          </p:nvPr>
        </p:nvSpPr>
        <p:spPr>
          <a:ln/>
        </p:spPr>
        <p:txBody>
          <a:bodyPr/>
          <a:lstStyle>
            <a:lvl1pPr>
              <a:defRPr/>
            </a:lvl1pPr>
          </a:lstStyle>
          <a:p>
            <a:pPr>
              <a:defRPr/>
            </a:pPr>
            <a:fld id="{F24F676D-4231-4950-BE3F-A015EB1FA009}"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CH"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smtClean="0"/>
              <a:t>Mastertextformat bearbeiten</a:t>
            </a:r>
          </a:p>
        </p:txBody>
      </p:sp>
      <p:sp>
        <p:nvSpPr>
          <p:cNvPr id="4" name="Rectangle 12"/>
          <p:cNvSpPr>
            <a:spLocks noGrp="1" noChangeArrowheads="1"/>
          </p:cNvSpPr>
          <p:nvPr>
            <p:ph type="sldNum" sz="quarter" idx="10"/>
          </p:nvPr>
        </p:nvSpPr>
        <p:spPr>
          <a:ln/>
        </p:spPr>
        <p:txBody>
          <a:bodyPr/>
          <a:lstStyle>
            <a:lvl1pPr>
              <a:defRPr/>
            </a:lvl1pPr>
          </a:lstStyle>
          <a:p>
            <a:pPr>
              <a:defRPr/>
            </a:pPr>
            <a:fld id="{C95B6530-3AEA-487D-B506-CA3E9D97E820}"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sz="half" idx="1"/>
          </p:nvPr>
        </p:nvSpPr>
        <p:spPr>
          <a:xfrm>
            <a:off x="360363" y="1495425"/>
            <a:ext cx="41179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Inhaltsplatzhalter 3"/>
          <p:cNvSpPr>
            <a:spLocks noGrp="1"/>
          </p:cNvSpPr>
          <p:nvPr>
            <p:ph sz="half" idx="2"/>
          </p:nvPr>
        </p:nvSpPr>
        <p:spPr>
          <a:xfrm>
            <a:off x="4630738" y="1495425"/>
            <a:ext cx="41179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Rectangle 12"/>
          <p:cNvSpPr>
            <a:spLocks noGrp="1" noChangeArrowheads="1"/>
          </p:cNvSpPr>
          <p:nvPr>
            <p:ph type="sldNum" sz="quarter" idx="10"/>
          </p:nvPr>
        </p:nvSpPr>
        <p:spPr>
          <a:ln/>
        </p:spPr>
        <p:txBody>
          <a:bodyPr/>
          <a:lstStyle>
            <a:lvl1pPr>
              <a:defRPr/>
            </a:lvl1pPr>
          </a:lstStyle>
          <a:p>
            <a:pPr>
              <a:defRPr/>
            </a:pPr>
            <a:fld id="{D18BF81F-C012-496E-83A6-0019FFB7C337}"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CH"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7" name="Rectangle 12"/>
          <p:cNvSpPr>
            <a:spLocks noGrp="1" noChangeArrowheads="1"/>
          </p:cNvSpPr>
          <p:nvPr>
            <p:ph type="sldNum" sz="quarter" idx="10"/>
          </p:nvPr>
        </p:nvSpPr>
        <p:spPr>
          <a:ln/>
        </p:spPr>
        <p:txBody>
          <a:bodyPr/>
          <a:lstStyle>
            <a:lvl1pPr>
              <a:defRPr/>
            </a:lvl1pPr>
          </a:lstStyle>
          <a:p>
            <a:pPr>
              <a:defRPr/>
            </a:pPr>
            <a:fld id="{027227FF-D8E2-4413-AA2A-16A69CCB13A9}"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Rectangle 12"/>
          <p:cNvSpPr>
            <a:spLocks noGrp="1" noChangeArrowheads="1"/>
          </p:cNvSpPr>
          <p:nvPr>
            <p:ph type="sldNum" sz="quarter" idx="10"/>
          </p:nvPr>
        </p:nvSpPr>
        <p:spPr>
          <a:ln/>
        </p:spPr>
        <p:txBody>
          <a:bodyPr/>
          <a:lstStyle>
            <a:lvl1pPr>
              <a:defRPr/>
            </a:lvl1pPr>
          </a:lstStyle>
          <a:p>
            <a:pPr>
              <a:defRPr/>
            </a:pPr>
            <a:fld id="{4B67391D-6782-4B31-A54C-F83FCEA1297D}"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DA52389B-CE28-448A-BE41-A5E1431EB64E}"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CH"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Rectangle 12"/>
          <p:cNvSpPr>
            <a:spLocks noGrp="1" noChangeArrowheads="1"/>
          </p:cNvSpPr>
          <p:nvPr>
            <p:ph type="sldNum" sz="quarter" idx="10"/>
          </p:nvPr>
        </p:nvSpPr>
        <p:spPr>
          <a:ln/>
        </p:spPr>
        <p:txBody>
          <a:bodyPr/>
          <a:lstStyle>
            <a:lvl1pPr>
              <a:defRPr/>
            </a:lvl1pPr>
          </a:lstStyle>
          <a:p>
            <a:pPr>
              <a:defRPr/>
            </a:pPr>
            <a:fld id="{0C87578D-3CFE-4802-83C8-D1E6FFE6BB5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idx="1"/>
          </p:nvPr>
        </p:nvSpPr>
        <p:spPr/>
        <p:txBody>
          <a:body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7"/>
          <p:cNvSpPr>
            <a:spLocks noGrp="1" noChangeArrowheads="1"/>
          </p:cNvSpPr>
          <p:nvPr>
            <p:ph type="sldNum" sz="quarter" idx="10"/>
          </p:nvPr>
        </p:nvSpPr>
        <p:spPr>
          <a:ln/>
        </p:spPr>
        <p:txBody>
          <a:bodyPr/>
          <a:lstStyle>
            <a:lvl1pPr>
              <a:defRPr/>
            </a:lvl1pPr>
          </a:lstStyle>
          <a:p>
            <a:pPr>
              <a:defRPr/>
            </a:pPr>
            <a:fld id="{3F295195-567F-41C7-9AAF-C7E77CA3AC6D}"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CH"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Rectangle 12"/>
          <p:cNvSpPr>
            <a:spLocks noGrp="1" noChangeArrowheads="1"/>
          </p:cNvSpPr>
          <p:nvPr>
            <p:ph type="sldNum" sz="quarter" idx="10"/>
          </p:nvPr>
        </p:nvSpPr>
        <p:spPr>
          <a:ln/>
        </p:spPr>
        <p:txBody>
          <a:bodyPr/>
          <a:lstStyle>
            <a:lvl1pPr>
              <a:defRPr/>
            </a:lvl1pPr>
          </a:lstStyle>
          <a:p>
            <a:pPr>
              <a:defRPr/>
            </a:pPr>
            <a:fld id="{BF803BF9-4D0B-43D1-94C8-9F34BC1A82CF}"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2"/>
          <p:cNvSpPr>
            <a:spLocks noGrp="1" noChangeArrowheads="1"/>
          </p:cNvSpPr>
          <p:nvPr>
            <p:ph type="sldNum" sz="quarter" idx="10"/>
          </p:nvPr>
        </p:nvSpPr>
        <p:spPr>
          <a:ln/>
        </p:spPr>
        <p:txBody>
          <a:bodyPr/>
          <a:lstStyle>
            <a:lvl1pPr>
              <a:defRPr/>
            </a:lvl1pPr>
          </a:lstStyle>
          <a:p>
            <a:pPr>
              <a:defRPr/>
            </a:pPr>
            <a:fld id="{C3CE8A86-F013-4A1C-989F-28FFB4BF050D}"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51625" y="919163"/>
            <a:ext cx="2097088" cy="5102225"/>
          </a:xfrm>
        </p:spPr>
        <p:txBody>
          <a:bodyPr vert="eaVert"/>
          <a:lstStyle/>
          <a:p>
            <a:r>
              <a:rPr lang="de-CH" smtClean="0"/>
              <a:t>Mastertitelformat bearbeiten</a:t>
            </a:r>
            <a:endParaRPr lang="de-DE"/>
          </a:p>
        </p:txBody>
      </p:sp>
      <p:sp>
        <p:nvSpPr>
          <p:cNvPr id="3" name="Vertikaler Textplatzhalter 2"/>
          <p:cNvSpPr>
            <a:spLocks noGrp="1"/>
          </p:cNvSpPr>
          <p:nvPr>
            <p:ph type="body" orient="vert" idx="1"/>
          </p:nvPr>
        </p:nvSpPr>
        <p:spPr>
          <a:xfrm>
            <a:off x="360363" y="919163"/>
            <a:ext cx="6138862" cy="5102225"/>
          </a:xfr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2"/>
          <p:cNvSpPr>
            <a:spLocks noGrp="1" noChangeArrowheads="1"/>
          </p:cNvSpPr>
          <p:nvPr>
            <p:ph type="sldNum" sz="quarter" idx="10"/>
          </p:nvPr>
        </p:nvSpPr>
        <p:spPr>
          <a:ln/>
        </p:spPr>
        <p:txBody>
          <a:bodyPr/>
          <a:lstStyle>
            <a:lvl1pPr>
              <a:defRPr/>
            </a:lvl1pPr>
          </a:lstStyle>
          <a:p>
            <a:pPr>
              <a:defRPr/>
            </a:pPr>
            <a:fld id="{D8820CEF-33A3-4D2A-BA42-1C1CA17B09CE}"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vert="horz"/>
          <a:lstStyle/>
          <a:p>
            <a:r>
              <a:rPr lang="de-CH" smtClean="0"/>
              <a:t>Mastertitelformat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CH" smtClean="0"/>
              <a:t>Master-Untertitelformat bearbeiten</a:t>
            </a:r>
            <a:endParaRPr lang="de-DE"/>
          </a:p>
        </p:txBody>
      </p:sp>
      <p:sp>
        <p:nvSpPr>
          <p:cNvPr id="4" name="Rectangle 12"/>
          <p:cNvSpPr>
            <a:spLocks noGrp="1" noChangeArrowheads="1"/>
          </p:cNvSpPr>
          <p:nvPr>
            <p:ph type="sldNum" sz="quarter" idx="10"/>
          </p:nvPr>
        </p:nvSpPr>
        <p:spPr>
          <a:ln/>
        </p:spPr>
        <p:txBody>
          <a:bodyPr/>
          <a:lstStyle>
            <a:lvl1pPr>
              <a:defRPr/>
            </a:lvl1pPr>
          </a:lstStyle>
          <a:p>
            <a:pPr>
              <a:defRPr/>
            </a:pPr>
            <a:fld id="{3302FA61-B2E3-45F9-BC05-667624F9883A}"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vert="horz"/>
          <a:lstStyle/>
          <a:p>
            <a:r>
              <a:rPr lang="de-CH" smtClean="0"/>
              <a:t>Mastertitelformat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vert="horz"/>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2"/>
          <p:cNvSpPr>
            <a:spLocks noGrp="1" noChangeArrowheads="1"/>
          </p:cNvSpPr>
          <p:nvPr>
            <p:ph type="sldNum" sz="quarter" idx="10"/>
          </p:nvPr>
        </p:nvSpPr>
        <p:spPr>
          <a:ln/>
        </p:spPr>
        <p:txBody>
          <a:bodyPr/>
          <a:lstStyle>
            <a:lvl1pPr>
              <a:defRPr/>
            </a:lvl1pPr>
          </a:lstStyle>
          <a:p>
            <a:pPr>
              <a:defRPr/>
            </a:pPr>
            <a:fld id="{5FDE7854-4F45-48AB-BD4E-62F7DCB4C166}"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de-CH" smtClean="0"/>
              <a:t>Mastertitelformat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smtClean="0"/>
              <a:t>Mastertextformat bearbeiten</a:t>
            </a:r>
          </a:p>
        </p:txBody>
      </p:sp>
      <p:sp>
        <p:nvSpPr>
          <p:cNvPr id="4" name="Rectangle 12"/>
          <p:cNvSpPr>
            <a:spLocks noGrp="1" noChangeArrowheads="1"/>
          </p:cNvSpPr>
          <p:nvPr>
            <p:ph type="sldNum" sz="quarter" idx="10"/>
          </p:nvPr>
        </p:nvSpPr>
        <p:spPr>
          <a:ln/>
        </p:spPr>
        <p:txBody>
          <a:bodyPr/>
          <a:lstStyle>
            <a:lvl1pPr>
              <a:defRPr/>
            </a:lvl1pPr>
          </a:lstStyle>
          <a:p>
            <a:pPr>
              <a:defRPr/>
            </a:pPr>
            <a:fld id="{0C17E85A-52C0-4618-9945-5B979BE7F6FF}"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vert="horz"/>
          <a:lstStyle/>
          <a:p>
            <a:r>
              <a:rPr lang="de-CH" smtClean="0"/>
              <a:t>Mastertitelformat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Rectangle 12"/>
          <p:cNvSpPr>
            <a:spLocks noGrp="1" noChangeArrowheads="1"/>
          </p:cNvSpPr>
          <p:nvPr>
            <p:ph type="sldNum" sz="quarter" idx="10"/>
          </p:nvPr>
        </p:nvSpPr>
        <p:spPr>
          <a:ln/>
        </p:spPr>
        <p:txBody>
          <a:bodyPr/>
          <a:lstStyle>
            <a:lvl1pPr>
              <a:defRPr/>
            </a:lvl1pPr>
          </a:lstStyle>
          <a:p>
            <a:pPr>
              <a:defRPr/>
            </a:pPr>
            <a:fld id="{012406EA-AD16-4C15-A29F-56B4BE416AA6}"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vert="horz"/>
          <a:lstStyle>
            <a:lvl1pPr>
              <a:defRPr/>
            </a:lvl1pPr>
          </a:lstStyle>
          <a:p>
            <a:r>
              <a:rPr lang="de-CH" smtClean="0"/>
              <a:t>Mastertitelformat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4" name="Inhaltsplatzhalt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7" name="Rectangle 12"/>
          <p:cNvSpPr>
            <a:spLocks noGrp="1" noChangeArrowheads="1"/>
          </p:cNvSpPr>
          <p:nvPr>
            <p:ph type="sldNum" sz="quarter" idx="10"/>
          </p:nvPr>
        </p:nvSpPr>
        <p:spPr>
          <a:ln/>
        </p:spPr>
        <p:txBody>
          <a:bodyPr/>
          <a:lstStyle>
            <a:lvl1pPr>
              <a:defRPr/>
            </a:lvl1pPr>
          </a:lstStyle>
          <a:p>
            <a:pPr>
              <a:defRPr/>
            </a:pPr>
            <a:fld id="{D6CA90E0-3485-40C7-813F-DFD556A9E623}"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vert="horz"/>
          <a:lstStyle/>
          <a:p>
            <a:r>
              <a:rPr lang="de-CH" smtClean="0"/>
              <a:t>Mastertitelformat bearbeiten</a:t>
            </a:r>
            <a:endParaRPr lang="de-DE"/>
          </a:p>
        </p:txBody>
      </p:sp>
      <p:sp>
        <p:nvSpPr>
          <p:cNvPr id="3" name="Rectangle 12"/>
          <p:cNvSpPr>
            <a:spLocks noGrp="1" noChangeArrowheads="1"/>
          </p:cNvSpPr>
          <p:nvPr>
            <p:ph type="sldNum" sz="quarter" idx="10"/>
          </p:nvPr>
        </p:nvSpPr>
        <p:spPr>
          <a:ln/>
        </p:spPr>
        <p:txBody>
          <a:bodyPr/>
          <a:lstStyle>
            <a:lvl1pPr>
              <a:defRPr/>
            </a:lvl1pPr>
          </a:lstStyle>
          <a:p>
            <a:pPr>
              <a:defRPr/>
            </a:pPr>
            <a:fld id="{D4DCA265-CD7E-4A93-BAF1-6407D2806FAC}"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39DBA4E9-0F99-43FD-AD0D-0DA8E839A83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CH" smtClean="0"/>
              <a:t>Mastertitelformat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CH" smtClean="0"/>
              <a:t>Mastertextformat bearbeiten</a:t>
            </a:r>
          </a:p>
        </p:txBody>
      </p:sp>
      <p:sp>
        <p:nvSpPr>
          <p:cNvPr id="4" name="Rectangle 17"/>
          <p:cNvSpPr>
            <a:spLocks noGrp="1" noChangeArrowheads="1"/>
          </p:cNvSpPr>
          <p:nvPr>
            <p:ph type="sldNum" sz="quarter" idx="10"/>
          </p:nvPr>
        </p:nvSpPr>
        <p:spPr>
          <a:ln/>
        </p:spPr>
        <p:txBody>
          <a:bodyPr/>
          <a:lstStyle>
            <a:lvl1pPr>
              <a:defRPr/>
            </a:lvl1pPr>
          </a:lstStyle>
          <a:p>
            <a:pPr>
              <a:defRPr/>
            </a:pPr>
            <a:fld id="{6BF3B642-8336-4DD3-83F4-2F7000CE3130}"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de-CH" smtClean="0"/>
              <a:t>Mastertitelformat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Rectangle 12"/>
          <p:cNvSpPr>
            <a:spLocks noGrp="1" noChangeArrowheads="1"/>
          </p:cNvSpPr>
          <p:nvPr>
            <p:ph type="sldNum" sz="quarter" idx="10"/>
          </p:nvPr>
        </p:nvSpPr>
        <p:spPr>
          <a:ln/>
        </p:spPr>
        <p:txBody>
          <a:bodyPr/>
          <a:lstStyle>
            <a:lvl1pPr>
              <a:defRPr/>
            </a:lvl1pPr>
          </a:lstStyle>
          <a:p>
            <a:pPr>
              <a:defRPr/>
            </a:pPr>
            <a:fld id="{6DD79EF0-DAE4-4864-83A0-C2C616C7E554}"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de-CH" smtClean="0"/>
              <a:t>Mastertitelformat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Rectangle 12"/>
          <p:cNvSpPr>
            <a:spLocks noGrp="1" noChangeArrowheads="1"/>
          </p:cNvSpPr>
          <p:nvPr>
            <p:ph type="sldNum" sz="quarter" idx="10"/>
          </p:nvPr>
        </p:nvSpPr>
        <p:spPr>
          <a:ln/>
        </p:spPr>
        <p:txBody>
          <a:bodyPr/>
          <a:lstStyle>
            <a:lvl1pPr>
              <a:defRPr/>
            </a:lvl1pPr>
          </a:lstStyle>
          <a:p>
            <a:pPr>
              <a:defRPr/>
            </a:pPr>
            <a:fld id="{0AC4D55C-0647-47D3-901C-99C8E1F82C1C}"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vert="horz"/>
          <a:lstStyle/>
          <a:p>
            <a:r>
              <a:rPr lang="de-CH" smtClean="0"/>
              <a:t>Mastertitelformat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2"/>
          <p:cNvSpPr>
            <a:spLocks noGrp="1" noChangeArrowheads="1"/>
          </p:cNvSpPr>
          <p:nvPr>
            <p:ph type="sldNum" sz="quarter" idx="10"/>
          </p:nvPr>
        </p:nvSpPr>
        <p:spPr>
          <a:ln/>
        </p:spPr>
        <p:txBody>
          <a:bodyPr/>
          <a:lstStyle>
            <a:lvl1pPr>
              <a:defRPr/>
            </a:lvl1pPr>
          </a:lstStyle>
          <a:p>
            <a:pPr>
              <a:defRPr/>
            </a:pPr>
            <a:fld id="{1E7EDEB7-4BF3-440D-BBC8-A8C2E08F0472}"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CH" smtClean="0"/>
              <a:t>Mastertitelformat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Rectangle 12"/>
          <p:cNvSpPr>
            <a:spLocks noGrp="1" noChangeArrowheads="1"/>
          </p:cNvSpPr>
          <p:nvPr>
            <p:ph type="sldNum" sz="quarter" idx="10"/>
          </p:nvPr>
        </p:nvSpPr>
        <p:spPr>
          <a:ln/>
        </p:spPr>
        <p:txBody>
          <a:bodyPr/>
          <a:lstStyle>
            <a:lvl1pPr>
              <a:defRPr/>
            </a:lvl1pPr>
          </a:lstStyle>
          <a:p>
            <a:pPr>
              <a:defRPr/>
            </a:pPr>
            <a:fld id="{F6E35188-793B-4882-8C58-E62ACA84B4A6}"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6/25/2020</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5986676-253E-4C89-B9FB-EFFAB8095197}" type="slidenum">
              <a:rPr lang="en-GB" smtClean="0"/>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6/25/2020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6/25/2020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6/25/2020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6/25/2020</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6/25/2020</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Inhaltsplatzhalter 2"/>
          <p:cNvSpPr>
            <a:spLocks noGrp="1"/>
          </p:cNvSpPr>
          <p:nvPr>
            <p:ph sz="half" idx="1"/>
          </p:nvPr>
        </p:nvSpPr>
        <p:spPr>
          <a:xfrm>
            <a:off x="1296988" y="4148138"/>
            <a:ext cx="3198812" cy="115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Inhaltsplatzhalter 3"/>
          <p:cNvSpPr>
            <a:spLocks noGrp="1"/>
          </p:cNvSpPr>
          <p:nvPr>
            <p:ph sz="half" idx="2"/>
          </p:nvPr>
        </p:nvSpPr>
        <p:spPr>
          <a:xfrm>
            <a:off x="4648200" y="4148138"/>
            <a:ext cx="3198813" cy="1152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Rectangle 17"/>
          <p:cNvSpPr>
            <a:spLocks noGrp="1" noChangeArrowheads="1"/>
          </p:cNvSpPr>
          <p:nvPr>
            <p:ph type="sldNum" sz="quarter" idx="10"/>
          </p:nvPr>
        </p:nvSpPr>
        <p:spPr>
          <a:ln/>
        </p:spPr>
        <p:txBody>
          <a:bodyPr/>
          <a:lstStyle>
            <a:lvl1pPr>
              <a:defRPr/>
            </a:lvl1pPr>
          </a:lstStyle>
          <a:p>
            <a:pPr>
              <a:defRPr/>
            </a:pPr>
            <a:fld id="{6EF1385D-4C91-4AF4-BBD6-448473B33C69}"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6/25/2020</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6/25/2020</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6/25/2020</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45986676-253E-4C89-B9FB-EFFAB8095197}" type="slidenum">
              <a:rPr lang="en-GB" smtClean="0"/>
              <a:pPr>
                <a:defRPr/>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6/25/2020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6/25/2020</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pPr>
              <a:defRPr/>
            </a:pPr>
            <a:fld id="{45986676-253E-4C89-B9FB-EFFAB8095197}"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CH" smtClean="0"/>
              <a:t>Mastertitelformat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CH"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7" name="Rectangle 17"/>
          <p:cNvSpPr>
            <a:spLocks noGrp="1" noChangeArrowheads="1"/>
          </p:cNvSpPr>
          <p:nvPr>
            <p:ph type="sldNum" sz="quarter" idx="10"/>
          </p:nvPr>
        </p:nvSpPr>
        <p:spPr>
          <a:ln/>
        </p:spPr>
        <p:txBody>
          <a:bodyPr/>
          <a:lstStyle>
            <a:lvl1pPr>
              <a:defRPr/>
            </a:lvl1pPr>
          </a:lstStyle>
          <a:p>
            <a:pPr>
              <a:defRPr/>
            </a:pPr>
            <a:fld id="{BFB5FDB5-92B3-4729-BEB8-9F2F4C0864B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de-DE"/>
          </a:p>
        </p:txBody>
      </p:sp>
      <p:sp>
        <p:nvSpPr>
          <p:cNvPr id="3" name="Rectangle 17"/>
          <p:cNvSpPr>
            <a:spLocks noGrp="1" noChangeArrowheads="1"/>
          </p:cNvSpPr>
          <p:nvPr>
            <p:ph type="sldNum" sz="quarter" idx="10"/>
          </p:nvPr>
        </p:nvSpPr>
        <p:spPr>
          <a:ln/>
        </p:spPr>
        <p:txBody>
          <a:bodyPr/>
          <a:lstStyle>
            <a:lvl1pPr>
              <a:defRPr/>
            </a:lvl1pPr>
          </a:lstStyle>
          <a:p>
            <a:pPr>
              <a:defRPr/>
            </a:pPr>
            <a:fld id="{0CC90E01-DCF4-4BAE-9935-D1DFCC5FD53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7"/>
          <p:cNvSpPr>
            <a:spLocks noGrp="1" noChangeArrowheads="1"/>
          </p:cNvSpPr>
          <p:nvPr>
            <p:ph type="sldNum" sz="quarter" idx="10"/>
          </p:nvPr>
        </p:nvSpPr>
        <p:spPr>
          <a:ln/>
        </p:spPr>
        <p:txBody>
          <a:bodyPr/>
          <a:lstStyle>
            <a:lvl1pPr>
              <a:defRPr/>
            </a:lvl1pPr>
          </a:lstStyle>
          <a:p>
            <a:pPr>
              <a:defRPr/>
            </a:pPr>
            <a:fld id="{4F45D26B-9440-4C14-A53A-17612C6F561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CH" smtClean="0"/>
              <a:t>Mastertitelformat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Rectangle 17"/>
          <p:cNvSpPr>
            <a:spLocks noGrp="1" noChangeArrowheads="1"/>
          </p:cNvSpPr>
          <p:nvPr>
            <p:ph type="sldNum" sz="quarter" idx="10"/>
          </p:nvPr>
        </p:nvSpPr>
        <p:spPr>
          <a:ln/>
        </p:spPr>
        <p:txBody>
          <a:bodyPr/>
          <a:lstStyle>
            <a:lvl1pPr>
              <a:defRPr/>
            </a:lvl1pPr>
          </a:lstStyle>
          <a:p>
            <a:pPr>
              <a:defRPr/>
            </a:pPr>
            <a:fld id="{00E7299D-DC4B-427A-927F-042B127D1677}"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CH"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CH" smtClean="0"/>
              <a:t>Mastertextformat bearbeiten</a:t>
            </a:r>
          </a:p>
        </p:txBody>
      </p:sp>
      <p:sp>
        <p:nvSpPr>
          <p:cNvPr id="5" name="Rectangle 17"/>
          <p:cNvSpPr>
            <a:spLocks noGrp="1" noChangeArrowheads="1"/>
          </p:cNvSpPr>
          <p:nvPr>
            <p:ph type="sldNum" sz="quarter" idx="10"/>
          </p:nvPr>
        </p:nvSpPr>
        <p:spPr>
          <a:ln/>
        </p:spPr>
        <p:txBody>
          <a:bodyPr/>
          <a:lstStyle>
            <a:lvl1pPr>
              <a:defRPr/>
            </a:lvl1pPr>
          </a:lstStyle>
          <a:p>
            <a:pPr>
              <a:defRPr/>
            </a:pPr>
            <a:fld id="{6BD36F08-1DAF-429D-9CF3-05E563613E1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4" descr="Bild3"/>
          <p:cNvPicPr>
            <a:picLocks noChangeAspect="1" noChangeArrowheads="1"/>
          </p:cNvPicPr>
          <p:nvPr/>
        </p:nvPicPr>
        <p:blipFill>
          <a:blip r:embed="rId13"/>
          <a:srcRect r="-9" b="569"/>
          <a:stretch>
            <a:fillRect/>
          </a:stretch>
        </p:blipFill>
        <p:spPr bwMode="auto">
          <a:xfrm>
            <a:off x="0" y="6456363"/>
            <a:ext cx="8497888" cy="400050"/>
          </a:xfrm>
          <a:prstGeom prst="rect">
            <a:avLst/>
          </a:prstGeom>
          <a:noFill/>
          <a:ln w="9525">
            <a:noFill/>
            <a:miter lim="800000"/>
            <a:headEnd/>
            <a:tailEnd/>
          </a:ln>
        </p:spPr>
      </p:pic>
      <p:sp>
        <p:nvSpPr>
          <p:cNvPr id="1027" name="Title Placeholder 1"/>
          <p:cNvSpPr>
            <a:spLocks noGrp="1"/>
          </p:cNvSpPr>
          <p:nvPr>
            <p:ph type="title"/>
          </p:nvPr>
        </p:nvSpPr>
        <p:spPr bwMode="auto">
          <a:xfrm>
            <a:off x="457200" y="2463800"/>
            <a:ext cx="8229600" cy="14398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Text Placeholder 2"/>
          <p:cNvSpPr>
            <a:spLocks noGrp="1"/>
          </p:cNvSpPr>
          <p:nvPr>
            <p:ph type="body" idx="1"/>
          </p:nvPr>
        </p:nvSpPr>
        <p:spPr bwMode="auto">
          <a:xfrm>
            <a:off x="1296988" y="4148138"/>
            <a:ext cx="6550025" cy="1152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GB" smtClean="0"/>
          </a:p>
        </p:txBody>
      </p:sp>
      <p:pic>
        <p:nvPicPr>
          <p:cNvPr id="1029" name="Picture 15" descr="arboardsLogos-06"/>
          <p:cNvPicPr>
            <a:picLocks noChangeAspect="1" noChangeArrowheads="1"/>
          </p:cNvPicPr>
          <p:nvPr/>
        </p:nvPicPr>
        <p:blipFill>
          <a:blip r:embed="rId14"/>
          <a:srcRect/>
          <a:stretch>
            <a:fillRect/>
          </a:stretch>
        </p:blipFill>
        <p:spPr bwMode="auto">
          <a:xfrm>
            <a:off x="2581275" y="620713"/>
            <a:ext cx="3979863" cy="1528762"/>
          </a:xfrm>
          <a:prstGeom prst="rect">
            <a:avLst/>
          </a:prstGeom>
          <a:noFill/>
          <a:ln w="9525">
            <a:noFill/>
            <a:miter lim="800000"/>
            <a:headEnd/>
            <a:tailEnd/>
          </a:ln>
        </p:spPr>
      </p:pic>
      <p:sp>
        <p:nvSpPr>
          <p:cNvPr id="51217" name="Rectangle 17"/>
          <p:cNvSpPr>
            <a:spLocks noGrp="1" noChangeArrowheads="1"/>
          </p:cNvSpPr>
          <p:nvPr>
            <p:ph type="sldNum" sz="quarter" idx="4"/>
          </p:nvPr>
        </p:nvSpPr>
        <p:spPr bwMode="auto">
          <a:xfrm>
            <a:off x="8264525" y="6497638"/>
            <a:ext cx="817563"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smtClean="0">
                <a:solidFill>
                  <a:srgbClr val="808285"/>
                </a:solidFill>
              </a:defRPr>
            </a:lvl1pPr>
          </a:lstStyle>
          <a:p>
            <a:pPr>
              <a:defRPr/>
            </a:pPr>
            <a:fld id="{2093DA3F-8FB9-4354-97E5-982E84FA2F3E}" type="slidenum">
              <a:rPr lang="en-GB"/>
              <a:pPr>
                <a:defRPr/>
              </a:pPr>
              <a:t>‹#›</a:t>
            </a:fld>
            <a:endParaRPr lang="en-GB"/>
          </a:p>
        </p:txBody>
      </p:sp>
      <p:sp>
        <p:nvSpPr>
          <p:cNvPr id="20" name="Title Placeholder 1"/>
          <p:cNvSpPr txBox="1">
            <a:spLocks/>
          </p:cNvSpPr>
          <p:nvPr/>
        </p:nvSpPr>
        <p:spPr bwMode="auto">
          <a:xfrm>
            <a:off x="34925" y="6596063"/>
            <a:ext cx="8229600" cy="215900"/>
          </a:xfrm>
          <a:prstGeom prst="rect">
            <a:avLst/>
          </a:prstGeom>
          <a:noFill/>
          <a:ln w="9525">
            <a:noFill/>
            <a:miter lim="800000"/>
            <a:headEnd/>
            <a:tailEnd/>
          </a:ln>
        </p:spPr>
        <p:txBody>
          <a:bodyPr lIns="36000" anchor="ctr"/>
          <a:lstStyle/>
          <a:p>
            <a:pPr>
              <a:spcBef>
                <a:spcPct val="0"/>
              </a:spcBef>
              <a:defRPr/>
            </a:pPr>
            <a:r>
              <a:rPr lang="de-DE" sz="1000">
                <a:solidFill>
                  <a:srgbClr val="215968"/>
                </a:solidFill>
              </a:rPr>
              <a:t>Project Proposal and Concept Note</a:t>
            </a:r>
            <a:endParaRPr lang="en-GB" sz="1000">
              <a:solidFill>
                <a:srgbClr val="215968"/>
              </a:solidFill>
            </a:endParaRPr>
          </a:p>
        </p:txBody>
      </p:sp>
    </p:spTree>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hf hdr="0" ftr="0" dt="0"/>
  <p:txStyles>
    <p:title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Trebuchet MS" charset="0"/>
          <a:ea typeface="ＭＳ Ｐゴシック" charset="-128"/>
          <a:cs typeface="ＭＳ Ｐゴシック" charset="-128"/>
        </a:defRPr>
      </a:lvl2pPr>
      <a:lvl3pPr algn="ctr" rtl="0" eaLnBrk="0" fontAlgn="base" hangingPunct="0">
        <a:spcBef>
          <a:spcPct val="0"/>
        </a:spcBef>
        <a:spcAft>
          <a:spcPct val="0"/>
        </a:spcAft>
        <a:defRPr sz="3600" b="1">
          <a:solidFill>
            <a:schemeClr val="tx1"/>
          </a:solidFill>
          <a:latin typeface="Trebuchet MS" charset="0"/>
          <a:ea typeface="ＭＳ Ｐゴシック" charset="-128"/>
          <a:cs typeface="ＭＳ Ｐゴシック" charset="-128"/>
        </a:defRPr>
      </a:lvl3pPr>
      <a:lvl4pPr algn="ctr" rtl="0" eaLnBrk="0" fontAlgn="base" hangingPunct="0">
        <a:spcBef>
          <a:spcPct val="0"/>
        </a:spcBef>
        <a:spcAft>
          <a:spcPct val="0"/>
        </a:spcAft>
        <a:defRPr sz="3600" b="1">
          <a:solidFill>
            <a:schemeClr val="tx1"/>
          </a:solidFill>
          <a:latin typeface="Trebuchet MS" charset="0"/>
          <a:ea typeface="ＭＳ Ｐゴシック" charset="-128"/>
          <a:cs typeface="ＭＳ Ｐゴシック" charset="-128"/>
        </a:defRPr>
      </a:lvl4pPr>
      <a:lvl5pPr algn="ctr" rtl="0" eaLnBrk="0" fontAlgn="base" hangingPunct="0">
        <a:spcBef>
          <a:spcPct val="0"/>
        </a:spcBef>
        <a:spcAft>
          <a:spcPct val="0"/>
        </a:spcAft>
        <a:defRPr sz="3600" b="1">
          <a:solidFill>
            <a:schemeClr val="tx1"/>
          </a:solidFill>
          <a:latin typeface="Trebuchet MS" charset="0"/>
          <a:ea typeface="ＭＳ Ｐゴシック" charset="-128"/>
          <a:cs typeface="ＭＳ Ｐゴシック" charset="-128"/>
        </a:defRPr>
      </a:lvl5pPr>
      <a:lvl6pPr marL="457200" algn="ctr" rtl="0" fontAlgn="base">
        <a:spcBef>
          <a:spcPct val="0"/>
        </a:spcBef>
        <a:spcAft>
          <a:spcPct val="0"/>
        </a:spcAft>
        <a:defRPr sz="3600" b="1">
          <a:solidFill>
            <a:schemeClr val="tx1"/>
          </a:solidFill>
          <a:latin typeface="Trebuchet MS" charset="0"/>
          <a:ea typeface="ＭＳ Ｐゴシック" charset="-128"/>
          <a:cs typeface="ＭＳ Ｐゴシック" charset="-128"/>
        </a:defRPr>
      </a:lvl6pPr>
      <a:lvl7pPr marL="914400" algn="ctr" rtl="0" fontAlgn="base">
        <a:spcBef>
          <a:spcPct val="0"/>
        </a:spcBef>
        <a:spcAft>
          <a:spcPct val="0"/>
        </a:spcAft>
        <a:defRPr sz="3600" b="1">
          <a:solidFill>
            <a:schemeClr val="tx1"/>
          </a:solidFill>
          <a:latin typeface="Trebuchet MS" charset="0"/>
          <a:ea typeface="ＭＳ Ｐゴシック" charset="-128"/>
          <a:cs typeface="ＭＳ Ｐゴシック" charset="-128"/>
        </a:defRPr>
      </a:lvl7pPr>
      <a:lvl8pPr marL="1371600" algn="ctr" rtl="0" fontAlgn="base">
        <a:spcBef>
          <a:spcPct val="0"/>
        </a:spcBef>
        <a:spcAft>
          <a:spcPct val="0"/>
        </a:spcAft>
        <a:defRPr sz="3600" b="1">
          <a:solidFill>
            <a:schemeClr val="tx1"/>
          </a:solidFill>
          <a:latin typeface="Trebuchet MS" charset="0"/>
          <a:ea typeface="ＭＳ Ｐゴシック" charset="-128"/>
          <a:cs typeface="ＭＳ Ｐゴシック" charset="-128"/>
        </a:defRPr>
      </a:lvl8pPr>
      <a:lvl9pPr marL="1828800" algn="ctr" rtl="0" fontAlgn="base">
        <a:spcBef>
          <a:spcPct val="0"/>
        </a:spcBef>
        <a:spcAft>
          <a:spcPct val="0"/>
        </a:spcAft>
        <a:defRPr sz="3600" b="1">
          <a:solidFill>
            <a:schemeClr val="tx1"/>
          </a:solidFill>
          <a:latin typeface="Trebuchet MS" charset="0"/>
          <a:ea typeface="ＭＳ Ｐゴシック" charset="-128"/>
          <a:cs typeface="ＭＳ Ｐゴシック" charset="-128"/>
        </a:defRPr>
      </a:lvl9pPr>
    </p:titleStyle>
    <p:bodyStyle>
      <a:lvl1pPr marL="342900" indent="-342900" algn="ctr" rtl="0" eaLnBrk="0" fontAlgn="base" hangingPunct="0">
        <a:spcBef>
          <a:spcPct val="20000"/>
        </a:spcBef>
        <a:spcAft>
          <a:spcPct val="0"/>
        </a:spcAft>
        <a:buChar char="•"/>
        <a:defRPr sz="2000" i="1">
          <a:solidFill>
            <a:srgbClr val="024E56"/>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j-lt"/>
          <a:ea typeface="+mn-ea"/>
        </a:defRPr>
      </a:lvl2pPr>
      <a:lvl3pPr marL="1143000" indent="-228600" algn="l" rtl="0" eaLnBrk="0" fontAlgn="base" hangingPunct="0">
        <a:spcBef>
          <a:spcPct val="20000"/>
        </a:spcBef>
        <a:spcAft>
          <a:spcPct val="0"/>
        </a:spcAft>
        <a:buChar char="•"/>
        <a:defRPr sz="2400">
          <a:solidFill>
            <a:schemeClr val="tx1"/>
          </a:solidFill>
          <a:latin typeface="+mj-lt"/>
          <a:ea typeface="+mn-ea"/>
        </a:defRPr>
      </a:lvl3pPr>
      <a:lvl4pPr marL="1600200" indent="-228600" algn="l" rtl="0" eaLnBrk="0" fontAlgn="base" hangingPunct="0">
        <a:spcBef>
          <a:spcPct val="20000"/>
        </a:spcBef>
        <a:spcAft>
          <a:spcPct val="0"/>
        </a:spcAft>
        <a:buChar char="–"/>
        <a:defRPr sz="2000">
          <a:solidFill>
            <a:schemeClr val="tx1"/>
          </a:solidFill>
          <a:latin typeface="+mj-lt"/>
          <a:ea typeface="+mn-ea"/>
        </a:defRPr>
      </a:lvl4pPr>
      <a:lvl5pPr marL="2057400" indent="-228600" algn="l" rtl="0" eaLnBrk="0" fontAlgn="base" hangingPunct="0">
        <a:spcBef>
          <a:spcPct val="20000"/>
        </a:spcBef>
        <a:spcAft>
          <a:spcPct val="0"/>
        </a:spcAft>
        <a:buChar char="»"/>
        <a:defRPr sz="2000">
          <a:solidFill>
            <a:schemeClr val="tx1"/>
          </a:solidFill>
          <a:latin typeface="+mj-lt"/>
          <a:ea typeface="+mn-ea"/>
        </a:defRPr>
      </a:lvl5pPr>
      <a:lvl6pPr marL="2514600" indent="-228600" algn="l" rtl="0" fontAlgn="base">
        <a:spcBef>
          <a:spcPct val="20000"/>
        </a:spcBef>
        <a:spcAft>
          <a:spcPct val="0"/>
        </a:spcAft>
        <a:buChar char="»"/>
        <a:defRPr sz="2000">
          <a:solidFill>
            <a:schemeClr val="tx1"/>
          </a:solidFill>
          <a:latin typeface="+mj-lt"/>
          <a:ea typeface="+mn-ea"/>
        </a:defRPr>
      </a:lvl6pPr>
      <a:lvl7pPr marL="2971800" indent="-228600" algn="l" rtl="0" fontAlgn="base">
        <a:spcBef>
          <a:spcPct val="20000"/>
        </a:spcBef>
        <a:spcAft>
          <a:spcPct val="0"/>
        </a:spcAft>
        <a:buChar char="»"/>
        <a:defRPr sz="2000">
          <a:solidFill>
            <a:schemeClr val="tx1"/>
          </a:solidFill>
          <a:latin typeface="+mj-lt"/>
          <a:ea typeface="+mn-ea"/>
        </a:defRPr>
      </a:lvl7pPr>
      <a:lvl8pPr marL="3429000" indent="-228600" algn="l" rtl="0" fontAlgn="base">
        <a:spcBef>
          <a:spcPct val="20000"/>
        </a:spcBef>
        <a:spcAft>
          <a:spcPct val="0"/>
        </a:spcAft>
        <a:buChar char="»"/>
        <a:defRPr sz="2000">
          <a:solidFill>
            <a:schemeClr val="tx1"/>
          </a:solidFill>
          <a:latin typeface="+mj-lt"/>
          <a:ea typeface="+mn-ea"/>
        </a:defRPr>
      </a:lvl8pPr>
      <a:lvl9pPr marL="3886200" indent="-228600" algn="l" rtl="0" fontAlgn="base">
        <a:spcBef>
          <a:spcPct val="20000"/>
        </a:spcBef>
        <a:spcAft>
          <a:spcPct val="0"/>
        </a:spcAft>
        <a:buChar char="»"/>
        <a:defRPr sz="2000">
          <a:solidFill>
            <a:schemeClr val="tx1"/>
          </a:solidFill>
          <a:latin typeface="+mj-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4" descr="Bild3"/>
          <p:cNvPicPr>
            <a:picLocks noChangeAspect="1" noChangeArrowheads="1"/>
          </p:cNvPicPr>
          <p:nvPr/>
        </p:nvPicPr>
        <p:blipFill>
          <a:blip r:embed="rId13"/>
          <a:srcRect r="-9" b="569"/>
          <a:stretch>
            <a:fillRect/>
          </a:stretch>
        </p:blipFill>
        <p:spPr bwMode="auto">
          <a:xfrm>
            <a:off x="0" y="6456363"/>
            <a:ext cx="8497888" cy="400050"/>
          </a:xfrm>
          <a:prstGeom prst="rect">
            <a:avLst/>
          </a:prstGeom>
          <a:noFill/>
          <a:ln w="9525">
            <a:noFill/>
            <a:miter lim="800000"/>
            <a:headEnd/>
            <a:tailEnd/>
          </a:ln>
        </p:spPr>
      </p:pic>
      <p:sp>
        <p:nvSpPr>
          <p:cNvPr id="2051" name="Title Placeholder 1"/>
          <p:cNvSpPr>
            <a:spLocks noGrp="1"/>
          </p:cNvSpPr>
          <p:nvPr>
            <p:ph type="title"/>
          </p:nvPr>
        </p:nvSpPr>
        <p:spPr bwMode="auto">
          <a:xfrm>
            <a:off x="360363" y="919163"/>
            <a:ext cx="8388350" cy="5048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2" name="Text Placeholder 2"/>
          <p:cNvSpPr>
            <a:spLocks noGrp="1"/>
          </p:cNvSpPr>
          <p:nvPr>
            <p:ph type="body" idx="1"/>
          </p:nvPr>
        </p:nvSpPr>
        <p:spPr bwMode="auto">
          <a:xfrm>
            <a:off x="360363" y="1495425"/>
            <a:ext cx="838835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Click to edit Master text styles</a:t>
            </a:r>
          </a:p>
          <a:p>
            <a:pPr lvl="2"/>
            <a:r>
              <a:rPr lang="en-GB" smtClean="0"/>
              <a:t>Thirdlevel</a:t>
            </a:r>
          </a:p>
          <a:p>
            <a:pPr lvl="3"/>
            <a:r>
              <a:rPr lang="en-GB" smtClean="0"/>
              <a:t>Adsf</a:t>
            </a:r>
          </a:p>
          <a:p>
            <a:pPr lvl="4"/>
            <a:r>
              <a:rPr lang="en-GB" smtClean="0"/>
              <a:t>Fifthlevel</a:t>
            </a:r>
          </a:p>
        </p:txBody>
      </p:sp>
      <p:sp>
        <p:nvSpPr>
          <p:cNvPr id="1034" name="Rectangle 10"/>
          <p:cNvSpPr>
            <a:spLocks noChangeArrowheads="1"/>
          </p:cNvSpPr>
          <p:nvPr/>
        </p:nvSpPr>
        <p:spPr bwMode="auto">
          <a:xfrm>
            <a:off x="0" y="260350"/>
            <a:ext cx="7007225" cy="61913"/>
          </a:xfrm>
          <a:prstGeom prst="rect">
            <a:avLst/>
          </a:prstGeom>
          <a:gradFill rotWithShape="1">
            <a:gsLst>
              <a:gs pos="0">
                <a:srgbClr val="05627E"/>
              </a:gs>
              <a:gs pos="100000">
                <a:srgbClr val="05627E">
                  <a:gamma/>
                  <a:tint val="32157"/>
                  <a:invGamma/>
                  <a:alpha val="0"/>
                </a:srgbClr>
              </a:gs>
            </a:gsLst>
            <a:lin ang="0" scaled="1"/>
          </a:gradFill>
          <a:ln w="9525">
            <a:noFill/>
            <a:miter lim="800000"/>
            <a:headEnd/>
            <a:tailEnd/>
          </a:ln>
          <a:effectLst/>
        </p:spPr>
        <p:txBody>
          <a:bodyPr wrap="none" anchor="ctr"/>
          <a:lstStyle/>
          <a:p>
            <a:pPr>
              <a:defRPr/>
            </a:pPr>
            <a:endParaRPr lang="fr-CH">
              <a:latin typeface="Trebuchet MS" pitchFamily="-105" charset="0"/>
              <a:ea typeface="+mn-ea"/>
            </a:endParaRPr>
          </a:p>
        </p:txBody>
      </p:sp>
      <p:pic>
        <p:nvPicPr>
          <p:cNvPr id="2054" name="Picture 11" descr="arboardsLogos-03"/>
          <p:cNvPicPr>
            <a:picLocks noChangeAspect="1" noChangeArrowheads="1"/>
          </p:cNvPicPr>
          <p:nvPr/>
        </p:nvPicPr>
        <p:blipFill>
          <a:blip r:embed="rId14"/>
          <a:srcRect/>
          <a:stretch>
            <a:fillRect/>
          </a:stretch>
        </p:blipFill>
        <p:spPr bwMode="auto">
          <a:xfrm>
            <a:off x="7380288" y="115888"/>
            <a:ext cx="1619250" cy="547687"/>
          </a:xfrm>
          <a:prstGeom prst="rect">
            <a:avLst/>
          </a:prstGeom>
          <a:noFill/>
          <a:ln w="9525">
            <a:noFill/>
            <a:miter lim="800000"/>
            <a:headEnd/>
            <a:tailEnd/>
          </a:ln>
        </p:spPr>
      </p:pic>
      <p:sp>
        <p:nvSpPr>
          <p:cNvPr id="1036" name="Rectangle 12"/>
          <p:cNvSpPr>
            <a:spLocks noGrp="1" noChangeArrowheads="1"/>
          </p:cNvSpPr>
          <p:nvPr>
            <p:ph type="sldNum" sz="quarter" idx="4"/>
          </p:nvPr>
        </p:nvSpPr>
        <p:spPr bwMode="auto">
          <a:xfrm>
            <a:off x="6948488" y="6497638"/>
            <a:ext cx="2133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smtClean="0">
                <a:solidFill>
                  <a:srgbClr val="808285"/>
                </a:solidFill>
              </a:defRPr>
            </a:lvl1pPr>
          </a:lstStyle>
          <a:p>
            <a:pPr>
              <a:defRPr/>
            </a:pPr>
            <a:fld id="{35208EF4-AE82-47D8-8583-0A4843E35311}" type="slidenum">
              <a:rPr lang="en-GB"/>
              <a:pPr>
                <a:defRPr/>
              </a:pPr>
              <a:t>‹#›</a:t>
            </a:fld>
            <a:endParaRPr lang="en-GB"/>
          </a:p>
        </p:txBody>
      </p:sp>
      <p:sp>
        <p:nvSpPr>
          <p:cNvPr id="20" name="Title Placeholder 1"/>
          <p:cNvSpPr txBox="1">
            <a:spLocks/>
          </p:cNvSpPr>
          <p:nvPr/>
        </p:nvSpPr>
        <p:spPr bwMode="auto">
          <a:xfrm>
            <a:off x="34925" y="6596063"/>
            <a:ext cx="8229600" cy="215900"/>
          </a:xfrm>
          <a:prstGeom prst="rect">
            <a:avLst/>
          </a:prstGeom>
          <a:noFill/>
          <a:ln w="9525">
            <a:noFill/>
            <a:miter lim="800000"/>
            <a:headEnd/>
            <a:tailEnd/>
          </a:ln>
        </p:spPr>
        <p:txBody>
          <a:bodyPr lIns="36000" anchor="ctr"/>
          <a:lstStyle/>
          <a:p>
            <a:pPr>
              <a:spcBef>
                <a:spcPct val="0"/>
              </a:spcBef>
              <a:defRPr/>
            </a:pPr>
            <a:r>
              <a:rPr lang="en-GB" sz="1000">
                <a:solidFill>
                  <a:srgbClr val="215968"/>
                </a:solidFill>
              </a:rPr>
              <a:t>Project Preparation and Financing</a:t>
            </a:r>
          </a:p>
          <a:p>
            <a:pPr>
              <a:spcBef>
                <a:spcPct val="0"/>
              </a:spcBef>
              <a:defRPr/>
            </a:pPr>
            <a:endParaRPr lang="en-GB" sz="1000">
              <a:solidFill>
                <a:srgbClr val="215968"/>
              </a:solidFill>
            </a:endParaRPr>
          </a:p>
        </p:txBody>
      </p:sp>
      <p:sp>
        <p:nvSpPr>
          <p:cNvPr id="11" name="Date Placeholder 1"/>
          <p:cNvSpPr txBox="1">
            <a:spLocks/>
          </p:cNvSpPr>
          <p:nvPr/>
        </p:nvSpPr>
        <p:spPr bwMode="auto">
          <a:xfrm>
            <a:off x="0" y="15875"/>
            <a:ext cx="6629400" cy="306388"/>
          </a:xfrm>
          <a:prstGeom prst="rect">
            <a:avLst/>
          </a:prstGeom>
          <a:noFill/>
          <a:ln w="9525">
            <a:noFill/>
            <a:miter lim="800000"/>
            <a:headEnd/>
            <a:tailEnd/>
          </a:ln>
        </p:spPr>
        <p:txBody>
          <a:bodyPr lIns="36000" tIns="36000" rIns="36000" bIns="36000"/>
          <a:lstStyle/>
          <a:p>
            <a:pPr>
              <a:spcBef>
                <a:spcPct val="0"/>
              </a:spcBef>
              <a:defRPr/>
            </a:pPr>
            <a:r>
              <a:rPr lang="en-US" sz="1000">
                <a:solidFill>
                  <a:srgbClr val="215968"/>
                </a:solidFill>
                <a:ea typeface="+mn-ea"/>
              </a:rPr>
              <a:t>Find this presentation and more on: www.sswm.info.</a:t>
            </a:r>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hf hdr="0" ftr="0"/>
  <p:txStyles>
    <p:titleStyle>
      <a:lvl1pPr algn="l" defTabSz="457200" rtl="0" eaLnBrk="0" fontAlgn="base" hangingPunct="0">
        <a:spcBef>
          <a:spcPct val="0"/>
        </a:spcBef>
        <a:spcAft>
          <a:spcPct val="0"/>
        </a:spcAft>
        <a:defRPr sz="2000" b="1">
          <a:solidFill>
            <a:srgbClr val="05627E"/>
          </a:solidFill>
          <a:latin typeface="+mj-lt"/>
          <a:ea typeface="+mj-ea"/>
          <a:cs typeface="+mj-cs"/>
        </a:defRPr>
      </a:lvl1pPr>
      <a:lvl2pPr algn="l" defTabSz="457200" rtl="0" eaLnBrk="0" fontAlgn="base" hangingPunct="0">
        <a:spcBef>
          <a:spcPct val="0"/>
        </a:spcBef>
        <a:spcAft>
          <a:spcPct val="0"/>
        </a:spcAft>
        <a:defRPr sz="2000" b="1">
          <a:solidFill>
            <a:srgbClr val="05627E"/>
          </a:solidFill>
          <a:latin typeface="Trebuchet MS" charset="0"/>
          <a:ea typeface="ＭＳ Ｐゴシック" charset="-128"/>
          <a:cs typeface="ＭＳ Ｐゴシック" charset="-128"/>
        </a:defRPr>
      </a:lvl2pPr>
      <a:lvl3pPr algn="l" defTabSz="457200" rtl="0" eaLnBrk="0" fontAlgn="base" hangingPunct="0">
        <a:spcBef>
          <a:spcPct val="0"/>
        </a:spcBef>
        <a:spcAft>
          <a:spcPct val="0"/>
        </a:spcAft>
        <a:defRPr sz="2000" b="1">
          <a:solidFill>
            <a:srgbClr val="05627E"/>
          </a:solidFill>
          <a:latin typeface="Trebuchet MS" charset="0"/>
          <a:ea typeface="ＭＳ Ｐゴシック" charset="-128"/>
          <a:cs typeface="ＭＳ Ｐゴシック" charset="-128"/>
        </a:defRPr>
      </a:lvl3pPr>
      <a:lvl4pPr algn="l" defTabSz="457200" rtl="0" eaLnBrk="0" fontAlgn="base" hangingPunct="0">
        <a:spcBef>
          <a:spcPct val="0"/>
        </a:spcBef>
        <a:spcAft>
          <a:spcPct val="0"/>
        </a:spcAft>
        <a:defRPr sz="2000" b="1">
          <a:solidFill>
            <a:srgbClr val="05627E"/>
          </a:solidFill>
          <a:latin typeface="Trebuchet MS" charset="0"/>
          <a:ea typeface="ＭＳ Ｐゴシック" charset="-128"/>
          <a:cs typeface="ＭＳ Ｐゴシック" charset="-128"/>
        </a:defRPr>
      </a:lvl4pPr>
      <a:lvl5pPr algn="l" defTabSz="457200" rtl="0" eaLnBrk="0" fontAlgn="base" hangingPunct="0">
        <a:spcBef>
          <a:spcPct val="0"/>
        </a:spcBef>
        <a:spcAft>
          <a:spcPct val="0"/>
        </a:spcAft>
        <a:defRPr sz="2000" b="1">
          <a:solidFill>
            <a:srgbClr val="05627E"/>
          </a:solidFill>
          <a:latin typeface="Trebuchet MS" charset="0"/>
          <a:ea typeface="ＭＳ Ｐゴシック" charset="-128"/>
          <a:cs typeface="ＭＳ Ｐゴシック" charset="-128"/>
        </a:defRPr>
      </a:lvl5pPr>
      <a:lvl6pPr marL="457200" algn="l" defTabSz="457200" rtl="0" fontAlgn="base">
        <a:spcBef>
          <a:spcPct val="0"/>
        </a:spcBef>
        <a:spcAft>
          <a:spcPct val="0"/>
        </a:spcAft>
        <a:defRPr sz="2000" b="1">
          <a:solidFill>
            <a:srgbClr val="05627E"/>
          </a:solidFill>
          <a:latin typeface="Trebuchet MS" charset="0"/>
          <a:ea typeface="ＭＳ Ｐゴシック" charset="-128"/>
          <a:cs typeface="ＭＳ Ｐゴシック" charset="-128"/>
        </a:defRPr>
      </a:lvl6pPr>
      <a:lvl7pPr marL="914400" algn="l" defTabSz="457200" rtl="0" fontAlgn="base">
        <a:spcBef>
          <a:spcPct val="0"/>
        </a:spcBef>
        <a:spcAft>
          <a:spcPct val="0"/>
        </a:spcAft>
        <a:defRPr sz="2000" b="1">
          <a:solidFill>
            <a:srgbClr val="05627E"/>
          </a:solidFill>
          <a:latin typeface="Trebuchet MS" charset="0"/>
          <a:ea typeface="ＭＳ Ｐゴシック" charset="-128"/>
          <a:cs typeface="ＭＳ Ｐゴシック" charset="-128"/>
        </a:defRPr>
      </a:lvl7pPr>
      <a:lvl8pPr marL="1371600" algn="l" defTabSz="457200" rtl="0" fontAlgn="base">
        <a:spcBef>
          <a:spcPct val="0"/>
        </a:spcBef>
        <a:spcAft>
          <a:spcPct val="0"/>
        </a:spcAft>
        <a:defRPr sz="2000" b="1">
          <a:solidFill>
            <a:srgbClr val="05627E"/>
          </a:solidFill>
          <a:latin typeface="Trebuchet MS" charset="0"/>
          <a:ea typeface="ＭＳ Ｐゴシック" charset="-128"/>
          <a:cs typeface="ＭＳ Ｐゴシック" charset="-128"/>
        </a:defRPr>
      </a:lvl8pPr>
      <a:lvl9pPr marL="1828800" algn="l" defTabSz="457200" rtl="0" fontAlgn="base">
        <a:spcBef>
          <a:spcPct val="0"/>
        </a:spcBef>
        <a:spcAft>
          <a:spcPct val="0"/>
        </a:spcAft>
        <a:defRPr sz="2000" b="1">
          <a:solidFill>
            <a:srgbClr val="05627E"/>
          </a:solidFill>
          <a:latin typeface="Trebuchet MS" charset="0"/>
          <a:ea typeface="ＭＳ Ｐゴシック" charset="-128"/>
          <a:cs typeface="ＭＳ Ｐゴシック" charset="-128"/>
        </a:defRPr>
      </a:lvl9pPr>
    </p:titleStyle>
    <p:bodyStyle>
      <a:lvl1pPr marL="342900" indent="-342900" algn="l" defTabSz="457200" rtl="0" eaLnBrk="0" fontAlgn="base" hangingPunct="0">
        <a:spcBef>
          <a:spcPct val="50000"/>
        </a:spcBef>
        <a:spcAft>
          <a:spcPct val="0"/>
        </a:spcAft>
        <a:buFont typeface="Arial" charset="0"/>
        <a:buChar char="•"/>
        <a:defRPr sz="2000">
          <a:solidFill>
            <a:schemeClr val="tx1"/>
          </a:solidFill>
          <a:latin typeface="+mn-lt"/>
          <a:ea typeface="+mn-ea"/>
          <a:cs typeface="+mn-cs"/>
        </a:defRPr>
      </a:lvl1pPr>
      <a:lvl2pPr marL="444500" indent="-174625" algn="l" defTabSz="457200" rtl="0" eaLnBrk="0" fontAlgn="base" hangingPunct="0">
        <a:spcBef>
          <a:spcPct val="20000"/>
        </a:spcBef>
        <a:spcAft>
          <a:spcPct val="0"/>
        </a:spcAft>
        <a:buChar char="•"/>
        <a:defRPr sz="2000">
          <a:solidFill>
            <a:schemeClr val="tx1"/>
          </a:solidFill>
          <a:latin typeface="+mn-lt"/>
          <a:ea typeface="+mn-ea"/>
        </a:defRPr>
      </a:lvl2pPr>
      <a:lvl3pPr marL="809625" indent="-185738" algn="l" defTabSz="457200" rtl="0" eaLnBrk="0" fontAlgn="base" hangingPunct="0">
        <a:spcBef>
          <a:spcPct val="20000"/>
        </a:spcBef>
        <a:spcAft>
          <a:spcPct val="0"/>
        </a:spcAft>
        <a:buFont typeface="Arial" charset="0"/>
        <a:buChar char="◦"/>
        <a:defRPr sz="2000">
          <a:solidFill>
            <a:schemeClr val="tx1"/>
          </a:solidFill>
          <a:latin typeface="+mn-lt"/>
          <a:ea typeface="+mn-ea"/>
        </a:defRPr>
      </a:lvl3pPr>
      <a:lvl4pPr marL="1254125" indent="-184150" algn="l" defTabSz="457200" rtl="0" eaLnBrk="0" fontAlgn="base" hangingPunct="0">
        <a:spcBef>
          <a:spcPct val="20000"/>
        </a:spcBef>
        <a:spcAft>
          <a:spcPct val="0"/>
        </a:spcAft>
        <a:buChar char="-"/>
        <a:defRPr sz="2000">
          <a:solidFill>
            <a:schemeClr val="tx1"/>
          </a:solidFill>
          <a:latin typeface="+mn-lt"/>
          <a:ea typeface="+mn-ea"/>
        </a:defRPr>
      </a:lvl4pPr>
      <a:lvl5pPr marL="1617663" indent="-184150" algn="l" defTabSz="457200" rtl="0" eaLnBrk="0" fontAlgn="base" hangingPunct="0">
        <a:spcBef>
          <a:spcPct val="20000"/>
        </a:spcBef>
        <a:spcAft>
          <a:spcPct val="0"/>
        </a:spcAft>
        <a:buFont typeface="Arial" charset="0"/>
        <a:buChar char="»"/>
        <a:defRPr sz="2000">
          <a:solidFill>
            <a:schemeClr val="tx1"/>
          </a:solidFill>
          <a:latin typeface="+mn-lt"/>
          <a:ea typeface="+mn-ea"/>
        </a:defRPr>
      </a:lvl5pPr>
      <a:lvl6pPr marL="2074863" indent="-184150" algn="l" defTabSz="457200" rtl="0" fontAlgn="base">
        <a:spcBef>
          <a:spcPct val="20000"/>
        </a:spcBef>
        <a:spcAft>
          <a:spcPct val="0"/>
        </a:spcAft>
        <a:buFont typeface="Arial" charset="0"/>
        <a:defRPr sz="2000">
          <a:solidFill>
            <a:schemeClr val="tx1"/>
          </a:solidFill>
          <a:latin typeface="+mn-lt"/>
          <a:ea typeface="+mn-ea"/>
        </a:defRPr>
      </a:lvl6pPr>
      <a:lvl7pPr marL="2532063" indent="-184150" algn="l" defTabSz="457200" rtl="0" fontAlgn="base">
        <a:spcBef>
          <a:spcPct val="20000"/>
        </a:spcBef>
        <a:spcAft>
          <a:spcPct val="0"/>
        </a:spcAft>
        <a:buFont typeface="Arial" charset="0"/>
        <a:defRPr sz="2000">
          <a:solidFill>
            <a:schemeClr val="tx1"/>
          </a:solidFill>
          <a:latin typeface="+mn-lt"/>
          <a:ea typeface="+mn-ea"/>
        </a:defRPr>
      </a:lvl7pPr>
      <a:lvl8pPr marL="2989263" indent="-184150" algn="l" defTabSz="457200" rtl="0" fontAlgn="base">
        <a:spcBef>
          <a:spcPct val="20000"/>
        </a:spcBef>
        <a:spcAft>
          <a:spcPct val="0"/>
        </a:spcAft>
        <a:buFont typeface="Arial" charset="0"/>
        <a:defRPr sz="2000">
          <a:solidFill>
            <a:schemeClr val="tx1"/>
          </a:solidFill>
          <a:latin typeface="+mn-lt"/>
          <a:ea typeface="+mn-ea"/>
        </a:defRPr>
      </a:lvl8pPr>
      <a:lvl9pPr marL="3446463" indent="-184150" algn="l" defTabSz="457200" rtl="0" fontAlgn="base">
        <a:spcBef>
          <a:spcPct val="20000"/>
        </a:spcBef>
        <a:spcAft>
          <a:spcPct val="0"/>
        </a:spcAft>
        <a:buFont typeface="Arial" charset="0"/>
        <a:defRPr sz="2000">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4" descr="Bild3"/>
          <p:cNvPicPr>
            <a:picLocks noChangeAspect="1" noChangeArrowheads="1"/>
          </p:cNvPicPr>
          <p:nvPr userDrawn="1"/>
        </p:nvPicPr>
        <p:blipFill>
          <a:blip r:embed="rId13"/>
          <a:srcRect r="-9" b="569"/>
          <a:stretch>
            <a:fillRect/>
          </a:stretch>
        </p:blipFill>
        <p:spPr bwMode="auto">
          <a:xfrm>
            <a:off x="0" y="6456363"/>
            <a:ext cx="8497888" cy="400050"/>
          </a:xfrm>
          <a:prstGeom prst="rect">
            <a:avLst/>
          </a:prstGeom>
          <a:noFill/>
          <a:ln w="9525">
            <a:noFill/>
            <a:miter lim="800000"/>
            <a:headEnd/>
            <a:tailEnd/>
          </a:ln>
        </p:spPr>
      </p:pic>
      <p:sp>
        <p:nvSpPr>
          <p:cNvPr id="8" name="Rectangle 12"/>
          <p:cNvSpPr>
            <a:spLocks noGrp="1" noChangeArrowheads="1"/>
          </p:cNvSpPr>
          <p:nvPr>
            <p:ph type="sldNum" sz="quarter" idx="4"/>
          </p:nvPr>
        </p:nvSpPr>
        <p:spPr bwMode="auto">
          <a:xfrm>
            <a:off x="6948488" y="6497638"/>
            <a:ext cx="2133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smtClean="0">
                <a:solidFill>
                  <a:srgbClr val="808285"/>
                </a:solidFill>
              </a:defRPr>
            </a:lvl1pPr>
          </a:lstStyle>
          <a:p>
            <a:pPr>
              <a:defRPr/>
            </a:pPr>
            <a:fld id="{45986676-253E-4C89-B9FB-EFFAB8095197}" type="slidenum">
              <a:rPr lang="en-GB"/>
              <a:pPr>
                <a:defRPr/>
              </a:pPr>
              <a:t>‹#›</a:t>
            </a:fld>
            <a:endParaRPr lang="en-GB"/>
          </a:p>
        </p:txBody>
      </p:sp>
      <p:sp>
        <p:nvSpPr>
          <p:cNvPr id="9" name="Title Placeholder 1"/>
          <p:cNvSpPr txBox="1">
            <a:spLocks/>
          </p:cNvSpPr>
          <p:nvPr userDrawn="1"/>
        </p:nvSpPr>
        <p:spPr bwMode="auto">
          <a:xfrm>
            <a:off x="34925" y="6596063"/>
            <a:ext cx="8229600" cy="215900"/>
          </a:xfrm>
          <a:prstGeom prst="rect">
            <a:avLst/>
          </a:prstGeom>
          <a:noFill/>
          <a:ln w="9525">
            <a:noFill/>
            <a:miter lim="800000"/>
            <a:headEnd/>
            <a:tailEnd/>
          </a:ln>
        </p:spPr>
        <p:txBody>
          <a:bodyPr lIns="36000" anchor="ctr"/>
          <a:lstStyle/>
          <a:p>
            <a:pPr>
              <a:spcBef>
                <a:spcPct val="0"/>
              </a:spcBef>
              <a:defRPr/>
            </a:pPr>
            <a:r>
              <a:rPr lang="en-GB" sz="1000">
                <a:solidFill>
                  <a:srgbClr val="215968"/>
                </a:solidFill>
                <a:ea typeface="+mn-ea"/>
              </a:rPr>
              <a:t>Project Preparation and Financing</a:t>
            </a:r>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ctr" defTabSz="457200" rtl="0" eaLnBrk="0" fontAlgn="base" hangingPunct="0">
        <a:spcBef>
          <a:spcPct val="0"/>
        </a:spcBef>
        <a:spcAft>
          <a:spcPct val="0"/>
        </a:spcAft>
        <a:defRPr sz="44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a:solidFill>
            <a:schemeClr val="tx1"/>
          </a:solidFill>
          <a:latin typeface="+mn-lt"/>
          <a:ea typeface="+mn-ea"/>
        </a:defRPr>
      </a:lvl2pPr>
      <a:lvl3pPr marL="1143000" indent="-228600" algn="l" defTabSz="457200" rtl="0" eaLnBrk="0" fontAlgn="base" hangingPunct="0">
        <a:spcBef>
          <a:spcPct val="20000"/>
        </a:spcBef>
        <a:spcAft>
          <a:spcPct val="0"/>
        </a:spcAft>
        <a:buFont typeface="Arial" charset="0"/>
        <a:buChar char="•"/>
        <a:defRPr sz="2400">
          <a:solidFill>
            <a:schemeClr val="tx1"/>
          </a:solidFill>
          <a:latin typeface="+mn-lt"/>
          <a:ea typeface="+mn-ea"/>
        </a:defRPr>
      </a:lvl3pPr>
      <a:lvl4pPr marL="1600200" indent="-228600" algn="l" defTabSz="457200" rtl="0" eaLnBrk="0" fontAlgn="base" hangingPunct="0">
        <a:spcBef>
          <a:spcPct val="20000"/>
        </a:spcBef>
        <a:spcAft>
          <a:spcPct val="0"/>
        </a:spcAft>
        <a:buFont typeface="Arial" charset="0"/>
        <a:buChar char="–"/>
        <a:defRPr sz="2000">
          <a:solidFill>
            <a:schemeClr val="tx1"/>
          </a:solidFill>
          <a:latin typeface="+mn-lt"/>
          <a:ea typeface="+mn-ea"/>
        </a:defRPr>
      </a:lvl4pPr>
      <a:lvl5pPr marL="2057400" indent="-228600" algn="l" defTabSz="457200" rtl="0" eaLnBrk="0" fontAlgn="base" hangingPunct="0">
        <a:spcBef>
          <a:spcPct val="20000"/>
        </a:spcBef>
        <a:spcAft>
          <a:spcPct val="0"/>
        </a:spcAft>
        <a:buFont typeface="Arial" charset="0"/>
        <a:buChar char="»"/>
        <a:defRPr sz="2000">
          <a:solidFill>
            <a:schemeClr val="tx1"/>
          </a:solidFill>
          <a:latin typeface="+mn-lt"/>
          <a:ea typeface="+mn-ea"/>
        </a:defRPr>
      </a:lvl5pPr>
      <a:lvl6pPr marL="2514600" indent="-228600" algn="l" defTabSz="457200" rtl="0" fontAlgn="base">
        <a:spcBef>
          <a:spcPct val="20000"/>
        </a:spcBef>
        <a:spcAft>
          <a:spcPct val="0"/>
        </a:spcAft>
        <a:buFont typeface="Arial" charset="0"/>
        <a:buChar char="»"/>
        <a:defRPr sz="2000">
          <a:solidFill>
            <a:schemeClr val="tx1"/>
          </a:solidFill>
          <a:latin typeface="+mn-lt"/>
          <a:ea typeface="+mn-ea"/>
        </a:defRPr>
      </a:lvl6pPr>
      <a:lvl7pPr marL="2971800" indent="-228600" algn="l" defTabSz="457200" rtl="0" fontAlgn="base">
        <a:spcBef>
          <a:spcPct val="20000"/>
        </a:spcBef>
        <a:spcAft>
          <a:spcPct val="0"/>
        </a:spcAft>
        <a:buFont typeface="Arial" charset="0"/>
        <a:buChar char="»"/>
        <a:defRPr sz="2000">
          <a:solidFill>
            <a:schemeClr val="tx1"/>
          </a:solidFill>
          <a:latin typeface="+mn-lt"/>
          <a:ea typeface="+mn-ea"/>
        </a:defRPr>
      </a:lvl7pPr>
      <a:lvl8pPr marL="3429000" indent="-228600" algn="l" defTabSz="457200" rtl="0" fontAlgn="base">
        <a:spcBef>
          <a:spcPct val="20000"/>
        </a:spcBef>
        <a:spcAft>
          <a:spcPct val="0"/>
        </a:spcAft>
        <a:buFont typeface="Arial" charset="0"/>
        <a:buChar char="»"/>
        <a:defRPr sz="2000">
          <a:solidFill>
            <a:schemeClr val="tx1"/>
          </a:solidFill>
          <a:latin typeface="+mn-lt"/>
          <a:ea typeface="+mn-ea"/>
        </a:defRPr>
      </a:lvl8pPr>
      <a:lvl9pPr marL="3886200" indent="-228600" algn="l" defTabSz="457200" rtl="0" fontAlgn="base">
        <a:spcBef>
          <a:spcPct val="20000"/>
        </a:spcBef>
        <a:spcAft>
          <a:spcPct val="0"/>
        </a:spcAft>
        <a:buFont typeface="Arial" charset="0"/>
        <a:buChar char="»"/>
        <a:defRPr sz="2000">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6/25/2020</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093DA3F-8FB9-4354-97E5-982E84FA2F3E}" type="slidenum">
              <a:rPr lang="en-GB" smtClean="0"/>
              <a:pPr>
                <a:defRPr/>
              </a:pPr>
              <a:t>‹#›</a:t>
            </a:fld>
            <a:endParaRPr lang="en-GB"/>
          </a:p>
        </p:txBody>
      </p:sp>
      <p:pic>
        <p:nvPicPr>
          <p:cNvPr id="11" name="Picture 24" descr="Bild3"/>
          <p:cNvPicPr>
            <a:picLocks noChangeAspect="1" noChangeArrowheads="1"/>
          </p:cNvPicPr>
          <p:nvPr userDrawn="1"/>
        </p:nvPicPr>
        <p:blipFill>
          <a:blip r:embed="rId14"/>
          <a:srcRect r="-9" b="569"/>
          <a:stretch>
            <a:fillRect/>
          </a:stretch>
        </p:blipFill>
        <p:spPr bwMode="auto">
          <a:xfrm>
            <a:off x="0" y="6456363"/>
            <a:ext cx="8497888" cy="400050"/>
          </a:xfrm>
          <a:prstGeom prst="rect">
            <a:avLst/>
          </a:prstGeom>
          <a:noFill/>
          <a:ln w="9525">
            <a:noFill/>
            <a:miter lim="800000"/>
            <a:headEnd/>
            <a:tailEnd/>
          </a:ln>
        </p:spPr>
      </p:pic>
      <p:sp>
        <p:nvSpPr>
          <p:cNvPr id="16" name="Title Placeholder 1"/>
          <p:cNvSpPr txBox="1">
            <a:spLocks/>
          </p:cNvSpPr>
          <p:nvPr userDrawn="1"/>
        </p:nvSpPr>
        <p:spPr bwMode="auto">
          <a:xfrm>
            <a:off x="34925" y="6596063"/>
            <a:ext cx="8229600" cy="215900"/>
          </a:xfrm>
          <a:prstGeom prst="rect">
            <a:avLst/>
          </a:prstGeom>
          <a:noFill/>
          <a:ln w="9525">
            <a:noFill/>
            <a:miter lim="800000"/>
            <a:headEnd/>
            <a:tailEnd/>
          </a:ln>
        </p:spPr>
        <p:txBody>
          <a:bodyPr lIns="36000" anchor="ctr"/>
          <a:lstStyle/>
          <a:p>
            <a:pPr>
              <a:spcBef>
                <a:spcPct val="0"/>
              </a:spcBef>
              <a:defRPr/>
            </a:pPr>
            <a:r>
              <a:rPr lang="en-GB" sz="1000">
                <a:solidFill>
                  <a:srgbClr val="215968"/>
                </a:solidFill>
                <a:ea typeface="+mn-ea"/>
              </a:rPr>
              <a:t>Project Preparation and Financing</a:t>
            </a:r>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40.x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xfrm>
            <a:off x="6948488" y="6453188"/>
            <a:ext cx="2133600" cy="336550"/>
          </a:xfrm>
          <a:noFill/>
        </p:spPr>
        <p:txBody>
          <a:bodyPr/>
          <a:lstStyle/>
          <a:p>
            <a:fld id="{78EE1699-6246-4D6E-879E-3E3CF1A1331F}" type="slidenum">
              <a:rPr lang="en-GB" sz="1400"/>
              <a:pPr/>
              <a:t>1</a:t>
            </a:fld>
            <a:endParaRPr lang="en-GB" sz="1400" dirty="0"/>
          </a:p>
        </p:txBody>
      </p:sp>
      <p:sp>
        <p:nvSpPr>
          <p:cNvPr id="6147" name="Rectangle 2"/>
          <p:cNvSpPr>
            <a:spLocks noGrp="1"/>
          </p:cNvSpPr>
          <p:nvPr>
            <p:ph type="title" idx="4294967295"/>
          </p:nvPr>
        </p:nvSpPr>
        <p:spPr>
          <a:xfrm>
            <a:off x="1071538" y="285750"/>
            <a:ext cx="6959625" cy="504825"/>
          </a:xfrm>
          <a:prstGeom prst="rect">
            <a:avLst/>
          </a:prstGeom>
        </p:spPr>
        <p:txBody>
          <a:bodyPr>
            <a:normAutofit fontScale="90000"/>
          </a:bodyPr>
          <a:lstStyle/>
          <a:p>
            <a:pPr algn="ctr" eaLnBrk="1" hangingPunct="1"/>
            <a:r>
              <a:rPr lang="en-GB" sz="2800" b="1" dirty="0" smtClean="0">
                <a:solidFill>
                  <a:srgbClr val="024E56"/>
                </a:solidFill>
              </a:rPr>
              <a:t>S&amp;T Communication and Popularisation</a:t>
            </a:r>
          </a:p>
        </p:txBody>
      </p:sp>
      <p:sp>
        <p:nvSpPr>
          <p:cNvPr id="5"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8" name="Rectangle 2"/>
          <p:cNvSpPr txBox="1">
            <a:spLocks/>
          </p:cNvSpPr>
          <p:nvPr/>
        </p:nvSpPr>
        <p:spPr>
          <a:xfrm>
            <a:off x="457200" y="1071546"/>
            <a:ext cx="8229600" cy="2832117"/>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de-DE"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rebuchet MS" pitchFamily="34" charset="0"/>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de-DE" sz="36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Trebuchet MS" pitchFamily="34" charset="0"/>
                <a:ea typeface="+mj-ea"/>
                <a:cs typeface="+mj-cs"/>
              </a:rPr>
              <a:t>Diffentiating Technical Scientific Writing and Popular Science Writing</a:t>
            </a:r>
            <a:endParaRPr kumimoji="0" lang="de-DE" sz="3600" b="1" i="0" u="none" strike="noStrike" kern="1200" cap="none" spc="0" normalizeH="0" baseline="0" noProof="0" dirty="0" smtClean="0">
              <a:ln>
                <a:noFill/>
              </a:ln>
              <a:solidFill>
                <a:srgbClr val="215968"/>
              </a:solidFill>
              <a:effectLst>
                <a:outerShdw blurRad="31750" dist="25400" dir="5400000" algn="tl" rotWithShape="0">
                  <a:srgbClr val="000000">
                    <a:alpha val="25000"/>
                  </a:srgbClr>
                </a:outerShdw>
              </a:effectLst>
              <a:uLnTx/>
              <a:uFillTx/>
              <a:latin typeface="Trebuchet MS" pitchFamily="34" charset="0"/>
              <a:ea typeface="+mj-ea"/>
              <a:cs typeface="+mj-cs"/>
            </a:endParaRPr>
          </a:p>
        </p:txBody>
      </p:sp>
      <p:sp>
        <p:nvSpPr>
          <p:cNvPr id="9" name="Rectangle 3"/>
          <p:cNvSpPr txBox="1">
            <a:spLocks/>
          </p:cNvSpPr>
          <p:nvPr/>
        </p:nvSpPr>
        <p:spPr>
          <a:xfrm>
            <a:off x="1296988" y="4148138"/>
            <a:ext cx="6550025" cy="1152525"/>
          </a:xfrm>
          <a:prstGeom prst="rect">
            <a:avLst/>
          </a:prstGeom>
        </p:spPr>
        <p:txBody>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Tx/>
              <a:buNone/>
              <a:tabLst/>
              <a:defRPr/>
            </a:pPr>
            <a:r>
              <a:rPr kumimoji="0" lang="de-CH" sz="2000" b="0" i="1" u="none" strike="noStrike" kern="1200" cap="none" spc="0" normalizeH="0" baseline="0" noProof="0" dirty="0" smtClean="0">
                <a:ln>
                  <a:noFill/>
                </a:ln>
                <a:solidFill>
                  <a:schemeClr val="tx1"/>
                </a:solidFill>
                <a:effectLst/>
                <a:uLnTx/>
                <a:uFillTx/>
                <a:latin typeface="Georgia" pitchFamily="18" charset="0"/>
                <a:ea typeface="+mn-ea"/>
              </a:rPr>
              <a:t>Dr. Jagdish Chander</a:t>
            </a:r>
          </a:p>
          <a:p>
            <a:pPr marL="365760" marR="0" lvl="0" indent="-256032" algn="ctr" defTabSz="914400" rtl="0" eaLnBrk="1" fontAlgn="auto" latinLnBrk="0" hangingPunct="1">
              <a:lnSpc>
                <a:spcPct val="100000"/>
              </a:lnSpc>
              <a:spcBef>
                <a:spcPts val="400"/>
              </a:spcBef>
              <a:spcAft>
                <a:spcPts val="0"/>
              </a:spcAft>
              <a:buClr>
                <a:schemeClr val="accent1"/>
              </a:buClr>
              <a:buSzPct val="68000"/>
              <a:buFontTx/>
              <a:buNone/>
              <a:tabLst/>
              <a:defRPr/>
            </a:pPr>
            <a:r>
              <a:rPr kumimoji="0" lang="de-CH" sz="2000" b="0" i="1" u="none" strike="noStrike" kern="1200" cap="none" spc="0" normalizeH="0" baseline="0" noProof="0" dirty="0" smtClean="0">
                <a:ln>
                  <a:noFill/>
                </a:ln>
                <a:solidFill>
                  <a:schemeClr val="tx1"/>
                </a:solidFill>
                <a:effectLst/>
                <a:uLnTx/>
                <a:uFillTx/>
                <a:latin typeface="Georgia" pitchFamily="18" charset="0"/>
                <a:ea typeface="+mn-ea"/>
              </a:rPr>
              <a:t>AcSIR -Adjunct Professor                                           Faculty of Mathematical Sciences, NISCAIR                   New Delhi</a:t>
            </a:r>
            <a:endParaRPr kumimoji="0" lang="de-DE" sz="2000" b="0" i="1" u="none" strike="noStrike" kern="1200" cap="none" spc="0" normalizeH="0" baseline="0" noProof="0" dirty="0" smtClean="0">
              <a:ln>
                <a:noFill/>
              </a:ln>
              <a:solidFill>
                <a:schemeClr val="tx1"/>
              </a:solidFill>
              <a:effectLst/>
              <a:uLnTx/>
              <a:uFillTx/>
              <a:latin typeface="Georgia" pitchFamily="18" charset="0"/>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xfrm>
            <a:off x="6948488" y="6453188"/>
            <a:ext cx="2133600" cy="336550"/>
          </a:xfrm>
          <a:noFill/>
        </p:spPr>
        <p:txBody>
          <a:bodyPr/>
          <a:lstStyle/>
          <a:p>
            <a:fld id="{8C352E73-5244-4586-B5E9-62077AC814DA}" type="slidenum">
              <a:rPr lang="en-GB" sz="1400"/>
              <a:pPr/>
              <a:t>10</a:t>
            </a:fld>
            <a:endParaRPr lang="en-GB" sz="1400"/>
          </a:p>
        </p:txBody>
      </p:sp>
      <p:sp>
        <p:nvSpPr>
          <p:cNvPr id="7" name="Rectangle 3"/>
          <p:cNvSpPr txBox="1">
            <a:spLocks/>
          </p:cNvSpPr>
          <p:nvPr/>
        </p:nvSpPr>
        <p:spPr bwMode="auto">
          <a:xfrm>
            <a:off x="107950" y="2928934"/>
            <a:ext cx="8393140" cy="1428760"/>
          </a:xfrm>
          <a:prstGeom prst="rect">
            <a:avLst/>
          </a:prstGeom>
          <a:noFill/>
          <a:ln w="9525">
            <a:noFill/>
            <a:miter lim="800000"/>
            <a:headEnd/>
            <a:tailEnd/>
          </a:ln>
        </p:spPr>
        <p:txBody>
          <a:bodyPr/>
          <a:lstStyle/>
          <a:p>
            <a:pPr algn="just">
              <a:buFont typeface="Arial" charset="0"/>
              <a:buNone/>
            </a:pPr>
            <a:endParaRPr lang="en-GB" dirty="0"/>
          </a:p>
          <a:p>
            <a:pPr marL="623888" indent="-166688" algn="just">
              <a:buFont typeface="Arial" pitchFamily="34" charset="0"/>
              <a:buChar char="•"/>
            </a:pPr>
            <a:r>
              <a:rPr lang="en-US" dirty="0" smtClean="0"/>
              <a:t>while RA is intended more to communicate content of science, the PSAs are intended for appreciation of value of science. </a:t>
            </a:r>
            <a:endParaRPr lang="en-GB" dirty="0"/>
          </a:p>
        </p:txBody>
      </p:sp>
      <p:grpSp>
        <p:nvGrpSpPr>
          <p:cNvPr id="2" name="12 Grupo"/>
          <p:cNvGrpSpPr>
            <a:grpSpLocks/>
          </p:cNvGrpSpPr>
          <p:nvPr/>
        </p:nvGrpSpPr>
        <p:grpSpPr bwMode="auto">
          <a:xfrm>
            <a:off x="-220635" y="1504952"/>
            <a:ext cx="8721725" cy="664208"/>
            <a:chOff x="-220670" y="1504941"/>
            <a:chExt cx="8721725" cy="664209"/>
          </a:xfrm>
        </p:grpSpPr>
        <p:sp>
          <p:nvSpPr>
            <p:cNvPr id="14347" name="Rectangle 3"/>
            <p:cNvSpPr txBox="1">
              <a:spLocks/>
            </p:cNvSpPr>
            <p:nvPr/>
          </p:nvSpPr>
          <p:spPr bwMode="auto">
            <a:xfrm>
              <a:off x="-220670" y="1504941"/>
              <a:ext cx="8721725" cy="566737"/>
            </a:xfrm>
            <a:prstGeom prst="rect">
              <a:avLst/>
            </a:prstGeom>
            <a:noFill/>
            <a:ln w="9525">
              <a:noFill/>
              <a:miter lim="800000"/>
              <a:headEnd/>
              <a:tailEnd/>
            </a:ln>
          </p:spPr>
          <p:txBody>
            <a:bodyPr/>
            <a:lstStyle/>
            <a:p>
              <a:pPr marL="2343150" indent="-2343150" algn="just">
                <a:buFont typeface="Arial" charset="0"/>
                <a:buNone/>
              </a:pPr>
              <a:r>
                <a:rPr lang="en-GB" dirty="0"/>
                <a:t>                                  </a:t>
              </a:r>
              <a:r>
                <a:rPr lang="en-US" b="1" dirty="0" smtClean="0"/>
                <a:t>PSA is</a:t>
              </a:r>
              <a:r>
                <a:rPr lang="en-US" dirty="0" smtClean="0"/>
                <a:t> a written account of interpretation of </a:t>
              </a:r>
              <a:r>
                <a:rPr lang="en-US" b="1" dirty="0" smtClean="0"/>
                <a:t>science</a:t>
              </a:r>
              <a:r>
                <a:rPr lang="en-US" dirty="0" smtClean="0"/>
                <a:t>  intended for a </a:t>
              </a:r>
              <a:r>
                <a:rPr lang="en-US" b="1" dirty="0" smtClean="0"/>
                <a:t>general</a:t>
              </a:r>
              <a:r>
                <a:rPr lang="en-US" dirty="0" smtClean="0"/>
                <a:t> </a:t>
              </a:r>
              <a:r>
                <a:rPr lang="en-US" b="1" dirty="0" smtClean="0"/>
                <a:t>audience</a:t>
              </a:r>
              <a:endParaRPr lang="en-US" b="1" dirty="0"/>
            </a:p>
          </p:txBody>
        </p:sp>
        <p:pic>
          <p:nvPicPr>
            <p:cNvPr id="14348" name="Picture 3" descr="C:\Program Files\Microsoft Office\MEDIA\CAGCAT10\j0293236.wmf"/>
            <p:cNvPicPr>
              <a:picLocks noChangeAspect="1" noChangeArrowheads="1"/>
            </p:cNvPicPr>
            <p:nvPr/>
          </p:nvPicPr>
          <p:blipFill>
            <a:blip r:embed="rId3"/>
            <a:srcRect/>
            <a:stretch>
              <a:fillRect/>
            </a:stretch>
          </p:blipFill>
          <p:spPr bwMode="auto">
            <a:xfrm>
              <a:off x="928662" y="1504941"/>
              <a:ext cx="900839" cy="664209"/>
            </a:xfrm>
            <a:prstGeom prst="rect">
              <a:avLst/>
            </a:prstGeom>
            <a:noFill/>
            <a:ln w="9525">
              <a:noFill/>
              <a:miter lim="800000"/>
              <a:headEnd/>
              <a:tailEnd/>
            </a:ln>
          </p:spPr>
        </p:pic>
      </p:grpSp>
      <p:sp>
        <p:nvSpPr>
          <p:cNvPr id="12" name="Rectangle 3"/>
          <p:cNvSpPr txBox="1">
            <a:spLocks/>
          </p:cNvSpPr>
          <p:nvPr/>
        </p:nvSpPr>
        <p:spPr bwMode="auto">
          <a:xfrm>
            <a:off x="360362" y="2071688"/>
            <a:ext cx="8140728" cy="1357322"/>
          </a:xfrm>
          <a:prstGeom prst="rect">
            <a:avLst/>
          </a:prstGeom>
          <a:noFill/>
          <a:ln w="9525">
            <a:noFill/>
            <a:miter lim="800000"/>
            <a:headEnd/>
            <a:tailEnd/>
          </a:ln>
        </p:spPr>
        <p:txBody>
          <a:bodyPr/>
          <a:lstStyle/>
          <a:p>
            <a:pPr algn="just">
              <a:buFont typeface="Wingdings" charset="2"/>
              <a:buChar char="ü"/>
            </a:pPr>
            <a:endParaRPr lang="en-GB" dirty="0"/>
          </a:p>
          <a:p>
            <a:pPr algn="just">
              <a:spcBef>
                <a:spcPts val="0"/>
              </a:spcBef>
              <a:buFont typeface="Arial" charset="0"/>
              <a:buNone/>
            </a:pPr>
            <a:r>
              <a:rPr lang="en-US" dirty="0" smtClean="0"/>
              <a:t>The reader as a person may be with a good all-round education, but with no </a:t>
            </a:r>
            <a:r>
              <a:rPr lang="en-US" dirty="0" err="1" smtClean="0"/>
              <a:t>specialised</a:t>
            </a:r>
            <a:r>
              <a:rPr lang="en-US" dirty="0" smtClean="0"/>
              <a:t> knowledge and no exceptional passion for the discipline. It differs from RA in that:</a:t>
            </a:r>
            <a:endParaRPr lang="en-GB" b="1" dirty="0" smtClean="0">
              <a:solidFill>
                <a:srgbClr val="05627E"/>
              </a:solidFill>
            </a:endParaRPr>
          </a:p>
          <a:p>
            <a:pPr algn="just"/>
            <a:endParaRPr lang="en-GB" b="1" dirty="0" smtClean="0">
              <a:solidFill>
                <a:srgbClr val="05627E"/>
              </a:solidFill>
            </a:endParaRPr>
          </a:p>
          <a:p>
            <a:pPr algn="just"/>
            <a:endParaRPr lang="en-GB" dirty="0"/>
          </a:p>
        </p:txBody>
      </p:sp>
      <p:sp>
        <p:nvSpPr>
          <p:cNvPr id="14346" name="Rectangle 2"/>
          <p:cNvSpPr>
            <a:spLocks/>
          </p:cNvSpPr>
          <p:nvPr/>
        </p:nvSpPr>
        <p:spPr bwMode="auto">
          <a:xfrm>
            <a:off x="360362" y="1000127"/>
            <a:ext cx="8388350" cy="504825"/>
          </a:xfrm>
          <a:prstGeom prst="rect">
            <a:avLst/>
          </a:prstGeom>
          <a:noFill/>
          <a:ln w="9525">
            <a:noFill/>
            <a:miter lim="800000"/>
            <a:headEnd/>
            <a:tailEnd/>
          </a:ln>
        </p:spPr>
        <p:txBody>
          <a:bodyPr anchor="ctr"/>
          <a:lstStyle/>
          <a:p>
            <a:pPr>
              <a:spcBef>
                <a:spcPts val="1200"/>
              </a:spcBef>
            </a:pPr>
            <a:r>
              <a:rPr lang="en-GB" b="1" dirty="0" smtClean="0">
                <a:solidFill>
                  <a:srgbClr val="05627E"/>
                </a:solidFill>
              </a:rPr>
              <a:t>2.4 Definition of Popular Science Articles (PSAs)</a:t>
            </a:r>
            <a:endParaRPr lang="en-GB" b="1" dirty="0">
              <a:solidFill>
                <a:srgbClr val="05627E"/>
              </a:solidFill>
            </a:endParaRPr>
          </a:p>
        </p:txBody>
      </p:sp>
      <p:sp>
        <p:nvSpPr>
          <p:cNvPr id="13"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15" name="Text Box 4"/>
          <p:cNvSpPr txBox="1">
            <a:spLocks noChangeArrowheads="1"/>
          </p:cNvSpPr>
          <p:nvPr/>
        </p:nvSpPr>
        <p:spPr bwMode="auto">
          <a:xfrm>
            <a:off x="107950" y="391318"/>
            <a:ext cx="8974138" cy="430213"/>
          </a:xfrm>
          <a:prstGeom prst="rect">
            <a:avLst/>
          </a:prstGeom>
          <a:noFill/>
          <a:ln w="9525">
            <a:noFill/>
            <a:miter lim="800000"/>
            <a:headEnd/>
            <a:tailEnd/>
          </a:ln>
        </p:spPr>
        <p:txBody>
          <a:bodyPr>
            <a:spAutoFit/>
          </a:bodyPr>
          <a:lstStyle/>
          <a:p>
            <a:r>
              <a:rPr lang="en-US" sz="2200" i="1" dirty="0">
                <a:solidFill>
                  <a:srgbClr val="808285"/>
                </a:solidFill>
              </a:rPr>
              <a:t>2. </a:t>
            </a:r>
            <a:r>
              <a:rPr lang="en-GB" sz="2200" i="1" dirty="0" smtClean="0">
                <a:solidFill>
                  <a:srgbClr val="808285"/>
                </a:solidFill>
              </a:rPr>
              <a:t>Technical Science Writing and Popular Science Writing</a:t>
            </a:r>
            <a:endParaRPr lang="en-US" sz="2200" i="1" dirty="0">
              <a:solidFill>
                <a:srgbClr val="808285"/>
              </a:solidFill>
            </a:endParaRPr>
          </a:p>
        </p:txBody>
      </p:sp>
      <p:sp>
        <p:nvSpPr>
          <p:cNvPr id="17" name="Rectangle 3"/>
          <p:cNvSpPr txBox="1">
            <a:spLocks/>
          </p:cNvSpPr>
          <p:nvPr/>
        </p:nvSpPr>
        <p:spPr bwMode="auto">
          <a:xfrm>
            <a:off x="360362" y="3714752"/>
            <a:ext cx="8140728" cy="928693"/>
          </a:xfrm>
          <a:prstGeom prst="rect">
            <a:avLst/>
          </a:prstGeom>
          <a:noFill/>
          <a:ln w="9525">
            <a:noFill/>
            <a:miter lim="800000"/>
            <a:headEnd/>
            <a:tailEnd/>
          </a:ln>
        </p:spPr>
        <p:txBody>
          <a:bodyPr/>
          <a:lstStyle/>
          <a:p>
            <a:pPr algn="just">
              <a:buFont typeface="Arial" charset="0"/>
              <a:buNone/>
            </a:pPr>
            <a:endParaRPr lang="en-GB" dirty="0"/>
          </a:p>
          <a:p>
            <a:pPr marL="406400" indent="-174625" algn="just">
              <a:spcBef>
                <a:spcPts val="600"/>
              </a:spcBef>
              <a:buFont typeface="Arial" pitchFamily="34" charset="0"/>
              <a:buChar char="•"/>
            </a:pPr>
            <a:r>
              <a:rPr lang="en-US" dirty="0" smtClean="0"/>
              <a:t>the disposition of a popular science article differs from that of a traditional scientific paper, where the various sections, presenting the </a:t>
            </a:r>
            <a:r>
              <a:rPr lang="en-US" dirty="0" err="1" smtClean="0"/>
              <a:t>IMRaD</a:t>
            </a:r>
            <a:r>
              <a:rPr lang="en-US" dirty="0" smtClean="0"/>
              <a:t>, are separated from each other. In the PSA, various parts are integrated instead, and you, as the author, is the one to choose the best way to communicate your message. </a:t>
            </a:r>
            <a:r>
              <a:rPr lang="en-GB" dirty="0"/>
              <a:t>	</a:t>
            </a:r>
          </a:p>
        </p:txBody>
      </p:sp>
      <p:sp>
        <p:nvSpPr>
          <p:cNvPr id="16" name="Rectangle 3"/>
          <p:cNvSpPr txBox="1">
            <a:spLocks/>
          </p:cNvSpPr>
          <p:nvPr/>
        </p:nvSpPr>
        <p:spPr bwMode="auto">
          <a:xfrm>
            <a:off x="360363" y="5286388"/>
            <a:ext cx="8293127" cy="928693"/>
          </a:xfrm>
          <a:prstGeom prst="rect">
            <a:avLst/>
          </a:prstGeom>
          <a:noFill/>
          <a:ln w="9525">
            <a:noFill/>
            <a:miter lim="800000"/>
            <a:headEnd/>
            <a:tailEnd/>
          </a:ln>
        </p:spPr>
        <p:txBody>
          <a:bodyPr/>
          <a:lstStyle/>
          <a:p>
            <a:pPr algn="just">
              <a:buFont typeface="Arial" charset="0"/>
              <a:buNone/>
            </a:pPr>
            <a:endParaRPr lang="en-GB" dirty="0"/>
          </a:p>
          <a:p>
            <a:pPr marL="406400" indent="-174625">
              <a:spcBef>
                <a:spcPts val="600"/>
              </a:spcBef>
              <a:buFont typeface="Arial" pitchFamily="34" charset="0"/>
              <a:buChar char="•"/>
            </a:pPr>
            <a:r>
              <a:rPr lang="en-US" dirty="0" smtClean="0"/>
              <a:t>it is your task to make the contents of the article understandable as well as interesting to a layperson.. </a:t>
            </a:r>
            <a:r>
              <a:rPr lang="en-GB"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7"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xfrm>
            <a:off x="6948488" y="6453188"/>
            <a:ext cx="2133600" cy="336550"/>
          </a:xfrm>
          <a:noFill/>
        </p:spPr>
        <p:txBody>
          <a:bodyPr/>
          <a:lstStyle/>
          <a:p>
            <a:fld id="{B2F2819B-0E7A-4E36-A7E8-6BD2ACDA9E14}" type="slidenum">
              <a:rPr lang="en-GB" sz="1400"/>
              <a:pPr/>
              <a:t>11</a:t>
            </a:fld>
            <a:endParaRPr lang="en-GB" sz="1400" dirty="0"/>
          </a:p>
        </p:txBody>
      </p:sp>
      <p:graphicFrame>
        <p:nvGraphicFramePr>
          <p:cNvPr id="18472" name="Group 40"/>
          <p:cNvGraphicFramePr>
            <a:graphicFrameLocks noGrp="1"/>
          </p:cNvGraphicFramePr>
          <p:nvPr/>
        </p:nvGraphicFramePr>
        <p:xfrm>
          <a:off x="785785" y="1614487"/>
          <a:ext cx="7858181" cy="4491494"/>
        </p:xfrm>
        <a:graphic>
          <a:graphicData uri="http://schemas.openxmlformats.org/drawingml/2006/table">
            <a:tbl>
              <a:tblPr/>
              <a:tblGrid>
                <a:gridCol w="1571637"/>
                <a:gridCol w="2214578"/>
                <a:gridCol w="4071966"/>
              </a:tblGrid>
              <a:tr h="760530">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1300" b="0" i="0" kern="1200" dirty="0" smtClean="0">
                          <a:solidFill>
                            <a:schemeClr val="tx1"/>
                          </a:solidFill>
                          <a:latin typeface="Calibri" pitchFamily="34" charset="0"/>
                          <a:ea typeface="+mn-ea"/>
                          <a:cs typeface="Calibri" pitchFamily="34" charset="0"/>
                        </a:rPr>
                        <a:t>Stylistic devices</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kern="1200" dirty="0" smtClean="0">
                          <a:solidFill>
                            <a:schemeClr val="tx1"/>
                          </a:solidFill>
                          <a:latin typeface="Calibri" pitchFamily="34" charset="0"/>
                          <a:ea typeface="+mn-ea"/>
                          <a:cs typeface="Calibri" pitchFamily="34" charset="0"/>
                        </a:rPr>
                        <a:t>story about the people involved</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kern="1200" dirty="0" smtClean="0">
                          <a:solidFill>
                            <a:schemeClr val="tx1"/>
                          </a:solidFill>
                          <a:latin typeface="Calibri" pitchFamily="34" charset="0"/>
                          <a:ea typeface="+mn-ea"/>
                          <a:cs typeface="Calibri" pitchFamily="34" charset="0"/>
                        </a:rPr>
                        <a:t>The </a:t>
                      </a:r>
                      <a:r>
                        <a:rPr kumimoji="0" lang="en-US" sz="1300" b="0" i="1" kern="1200" dirty="0" smtClean="0">
                          <a:solidFill>
                            <a:srgbClr val="CC0000"/>
                          </a:solidFill>
                          <a:latin typeface="Calibri" pitchFamily="34" charset="0"/>
                          <a:ea typeface="+mn-ea"/>
                          <a:cs typeface="Calibri" pitchFamily="34" charset="0"/>
                        </a:rPr>
                        <a:t>researchers’ lives and work </a:t>
                      </a:r>
                      <a:r>
                        <a:rPr kumimoji="0" lang="en-US" sz="1300" b="0" i="0" kern="1200" dirty="0" smtClean="0">
                          <a:solidFill>
                            <a:schemeClr val="tx1"/>
                          </a:solidFill>
                          <a:latin typeface="Calibri" pitchFamily="34" charset="0"/>
                          <a:ea typeface="+mn-ea"/>
                          <a:cs typeface="Calibri" pitchFamily="34" charset="0"/>
                        </a:rPr>
                        <a:t>can help the reader to understand the circumstances that led to a certain discovery, as well as the significance and consequences of the findings.</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D0D8E8"/>
                    </a:solidFill>
                  </a:tcPr>
                </a:tc>
              </a:tr>
              <a:tr h="59152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dirty="0" smtClean="0">
                          <a:ln>
                            <a:noFill/>
                          </a:ln>
                          <a:solidFill>
                            <a:srgbClr val="000000"/>
                          </a:solidFill>
                          <a:effectLst/>
                          <a:latin typeface="Calibri" pitchFamily="34" charset="0"/>
                          <a:ea typeface="ＭＳ Ｐゴシック" charset="-128"/>
                          <a:cs typeface="Calibri" pitchFamily="34" charset="0"/>
                        </a:rPr>
                        <a:t>Concrete example</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kern="1200" dirty="0" smtClean="0">
                          <a:solidFill>
                            <a:schemeClr val="tx1"/>
                          </a:solidFill>
                          <a:latin typeface="Calibri" pitchFamily="34" charset="0"/>
                          <a:ea typeface="+mn-ea"/>
                          <a:cs typeface="Calibri" pitchFamily="34" charset="0"/>
                        </a:rPr>
                        <a:t>specific example to illustrate a more general phenomenon</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kern="1200" dirty="0" smtClean="0">
                          <a:solidFill>
                            <a:schemeClr val="tx1"/>
                          </a:solidFill>
                          <a:latin typeface="Calibri" pitchFamily="34" charset="0"/>
                          <a:ea typeface="+mn-ea"/>
                          <a:cs typeface="Calibri" pitchFamily="34" charset="0"/>
                        </a:rPr>
                        <a:t>The </a:t>
                      </a:r>
                      <a:r>
                        <a:rPr kumimoji="0" lang="en-US" sz="1300" b="0" i="1" kern="1200" dirty="0" smtClean="0">
                          <a:solidFill>
                            <a:srgbClr val="CC0000"/>
                          </a:solidFill>
                          <a:latin typeface="Calibri" pitchFamily="34" charset="0"/>
                          <a:ea typeface="+mn-ea"/>
                          <a:cs typeface="Calibri" pitchFamily="34" charset="0"/>
                        </a:rPr>
                        <a:t>evolution of the eye </a:t>
                      </a:r>
                      <a:r>
                        <a:rPr kumimoji="0" lang="en-US" sz="1300" b="0" i="0" kern="1200" dirty="0" smtClean="0">
                          <a:solidFill>
                            <a:schemeClr val="tx1"/>
                          </a:solidFill>
                          <a:latin typeface="Calibri" pitchFamily="34" charset="0"/>
                          <a:ea typeface="+mn-ea"/>
                          <a:cs typeface="Calibri" pitchFamily="34" charset="0"/>
                        </a:rPr>
                        <a:t>can, for instance, serve as an example to explain Darwin’s theory of evolution</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6053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300" b="0" i="0" u="none" strike="noStrike" cap="none" normalizeH="0" baseline="0" dirty="0" smtClean="0">
                          <a:ln>
                            <a:noFill/>
                          </a:ln>
                          <a:solidFill>
                            <a:srgbClr val="000000"/>
                          </a:solidFill>
                          <a:effectLst/>
                          <a:latin typeface="Calibri" pitchFamily="34" charset="0"/>
                          <a:ea typeface="ＭＳ Ｐゴシック" charset="-128"/>
                          <a:cs typeface="Calibri" pitchFamily="34" charset="0"/>
                        </a:rPr>
                        <a:t>Metaphor</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300" b="0" i="0" kern="1200" dirty="0" smtClean="0">
                          <a:solidFill>
                            <a:schemeClr val="tx1"/>
                          </a:solidFill>
                          <a:latin typeface="Calibri" pitchFamily="34" charset="0"/>
                          <a:ea typeface="+mn-ea"/>
                          <a:cs typeface="Calibri" pitchFamily="34" charset="0"/>
                        </a:rPr>
                        <a:t>Drawing a parallel to well-known matters, the metaphor  makes new concepts easier to grasp.</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en-US" sz="1300" dirty="0" smtClean="0">
                          <a:latin typeface="Calibri" pitchFamily="34" charset="0"/>
                          <a:cs typeface="Calibri" pitchFamily="34" charset="0"/>
                        </a:rPr>
                        <a:t>(1) </a:t>
                      </a:r>
                      <a:r>
                        <a:rPr lang="en-US" sz="1300" b="0" i="1" dirty="0" smtClean="0">
                          <a:solidFill>
                            <a:srgbClr val="CC0000"/>
                          </a:solidFill>
                          <a:latin typeface="Calibri" pitchFamily="34" charset="0"/>
                          <a:cs typeface="Calibri" pitchFamily="34" charset="0"/>
                        </a:rPr>
                        <a:t>Rain forests are the lungs of the Earth.</a:t>
                      </a:r>
                    </a:p>
                    <a:p>
                      <a:r>
                        <a:rPr lang="en-US" sz="1300" dirty="0" smtClean="0">
                          <a:latin typeface="Calibri" pitchFamily="34" charset="0"/>
                          <a:cs typeface="Calibri" pitchFamily="34" charset="0"/>
                        </a:rPr>
                        <a:t>(2) </a:t>
                      </a:r>
                      <a:r>
                        <a:rPr lang="en-US" sz="1300" b="0" i="1" dirty="0" err="1" smtClean="0">
                          <a:solidFill>
                            <a:srgbClr val="CC0000"/>
                          </a:solidFill>
                          <a:latin typeface="Calibri" pitchFamily="34" charset="0"/>
                          <a:cs typeface="Calibri" pitchFamily="34" charset="0"/>
                        </a:rPr>
                        <a:t>Cyanobacteria</a:t>
                      </a:r>
                      <a:r>
                        <a:rPr lang="en-US" sz="1300" b="0" i="1" dirty="0" smtClean="0">
                          <a:solidFill>
                            <a:srgbClr val="CC0000"/>
                          </a:solidFill>
                          <a:latin typeface="Calibri" pitchFamily="34" charset="0"/>
                          <a:cs typeface="Calibri" pitchFamily="34" charset="0"/>
                        </a:rPr>
                        <a:t> work like hydrogen factories</a:t>
                      </a:r>
                      <a:r>
                        <a:rPr lang="en-US" sz="1300" b="0" i="1" dirty="0" smtClean="0">
                          <a:latin typeface="Calibri" pitchFamily="34" charset="0"/>
                          <a:cs typeface="Calibri"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60530">
                <a:tc>
                  <a:txBody>
                    <a:bodyPr/>
                    <a:lstStyle/>
                    <a:p>
                      <a:r>
                        <a:rPr kumimoji="0" lang="en-US" sz="1300" b="0" i="0" kern="1200" dirty="0" smtClean="0">
                          <a:solidFill>
                            <a:schemeClr val="tx1"/>
                          </a:solidFill>
                          <a:latin typeface="Calibri" pitchFamily="34" charset="0"/>
                          <a:ea typeface="+mn-ea"/>
                          <a:cs typeface="Calibri" pitchFamily="34" charset="0"/>
                        </a:rPr>
                        <a:t>Thought experiment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kumimoji="0" lang="en-US" sz="1300" b="0" i="0" kern="1200" dirty="0" smtClean="0">
                          <a:solidFill>
                            <a:schemeClr val="tx1"/>
                          </a:solidFill>
                          <a:latin typeface="Calibri" pitchFamily="34" charset="0"/>
                          <a:ea typeface="+mn-ea"/>
                          <a:cs typeface="Calibri" pitchFamily="34" charset="0"/>
                        </a:rPr>
                        <a:t>let the reader perform a </a:t>
                      </a:r>
                      <a:r>
                        <a:rPr kumimoji="0" lang="en-US" sz="1300" b="0" i="1" kern="1200" dirty="0" smtClean="0">
                          <a:solidFill>
                            <a:schemeClr val="tx1"/>
                          </a:solidFill>
                          <a:latin typeface="Calibri" pitchFamily="34" charset="0"/>
                          <a:ea typeface="+mn-ea"/>
                          <a:cs typeface="Calibri" pitchFamily="34" charset="0"/>
                        </a:rPr>
                        <a:t>thought experiment </a:t>
                      </a:r>
                      <a:r>
                        <a:rPr kumimoji="0" lang="en-US" sz="1300" b="0" i="0" kern="1200" dirty="0" smtClean="0">
                          <a:solidFill>
                            <a:schemeClr val="tx1"/>
                          </a:solidFill>
                          <a:latin typeface="Calibri" pitchFamily="34" charset="0"/>
                          <a:ea typeface="+mn-ea"/>
                          <a:cs typeface="Calibri" pitchFamily="34" charset="0"/>
                        </a:rPr>
                        <a:t>where different premises are given. </a:t>
                      </a:r>
                      <a:endParaRPr kumimoji="0" lang="en-GB" sz="1300" b="0" i="0" u="none" strike="noStrike" cap="none" normalizeH="0" baseline="0" dirty="0">
                        <a:ln>
                          <a:noFill/>
                        </a:ln>
                        <a:solidFill>
                          <a:srgbClr val="000000"/>
                        </a:solidFill>
                        <a:effectLst/>
                        <a:latin typeface="Calibri" pitchFamily="34" charset="0"/>
                        <a:ea typeface="ＭＳ Ｐゴシック" charset="-128"/>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r>
                        <a:rPr lang="en-US" sz="1300" dirty="0" smtClean="0">
                          <a:latin typeface="Calibri" pitchFamily="34" charset="0"/>
                          <a:cs typeface="Calibri" pitchFamily="34" charset="0"/>
                        </a:rPr>
                        <a:t>(3) </a:t>
                      </a:r>
                      <a:r>
                        <a:rPr lang="en-US" sz="1300" b="0" i="1" dirty="0" smtClean="0">
                          <a:solidFill>
                            <a:srgbClr val="CC0000"/>
                          </a:solidFill>
                          <a:latin typeface="Calibri" pitchFamily="34" charset="0"/>
                          <a:cs typeface="Calibri" pitchFamily="34" charset="0"/>
                        </a:rPr>
                        <a:t>Imagine there is no oxygen in the atmosphere </a:t>
                      </a:r>
                      <a:r>
                        <a:rPr lang="en-US" sz="1300" dirty="0" smtClean="0">
                          <a:latin typeface="Calibri" pitchFamily="34" charset="0"/>
                          <a:cs typeface="Calibri" pitchFamily="34" charset="0"/>
                        </a:rPr>
                        <a:t>…</a:t>
                      </a:r>
                    </a:p>
                    <a:p>
                      <a:r>
                        <a:rPr lang="en-US" sz="1300" dirty="0" smtClean="0">
                          <a:latin typeface="Calibri" pitchFamily="34" charset="0"/>
                          <a:cs typeface="Calibri" pitchFamily="34" charset="0"/>
                        </a:rPr>
                        <a:t>(4) </a:t>
                      </a:r>
                      <a:r>
                        <a:rPr lang="en-US" sz="1300" b="0" i="1" dirty="0" smtClean="0">
                          <a:solidFill>
                            <a:srgbClr val="CC0000"/>
                          </a:solidFill>
                          <a:latin typeface="Calibri" pitchFamily="34" charset="0"/>
                          <a:cs typeface="Calibri" pitchFamily="34" charset="0"/>
                        </a:rPr>
                        <a:t>If we could travel through time</a:t>
                      </a:r>
                    </a:p>
                    <a:p>
                      <a:r>
                        <a:rPr lang="en-US" sz="1300" b="0" i="0" dirty="0" smtClean="0">
                          <a:solidFill>
                            <a:srgbClr val="000000"/>
                          </a:solidFill>
                          <a:latin typeface="Calibri" pitchFamily="34" charset="0"/>
                          <a:cs typeface="Calibri" pitchFamily="34" charset="0"/>
                        </a:rPr>
                        <a:t>(5)</a:t>
                      </a:r>
                      <a:r>
                        <a:rPr lang="en-US" sz="1300" b="0" i="0" baseline="0" dirty="0" smtClean="0">
                          <a:solidFill>
                            <a:srgbClr val="000000"/>
                          </a:solidFill>
                          <a:latin typeface="Calibri" pitchFamily="34" charset="0"/>
                          <a:cs typeface="Calibri" pitchFamily="34" charset="0"/>
                        </a:rPr>
                        <a:t> </a:t>
                      </a:r>
                      <a:r>
                        <a:rPr lang="en-US" sz="1300" b="0" i="1" baseline="0" dirty="0" smtClean="0">
                          <a:solidFill>
                            <a:srgbClr val="CC0000"/>
                          </a:solidFill>
                          <a:latin typeface="Calibri" pitchFamily="34" charset="0"/>
                          <a:cs typeface="Calibri" pitchFamily="34" charset="0"/>
                        </a:rPr>
                        <a:t>Does Oxygen Save or Kill?</a:t>
                      </a:r>
                      <a:endParaRPr lang="en-US" sz="1300" b="0" i="1" dirty="0" smtClean="0">
                        <a:solidFill>
                          <a:srgbClr val="CC0000"/>
                        </a:solidFill>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11480">
                <a:tc>
                  <a:txBody>
                    <a:bodyPr/>
                    <a:lstStyle/>
                    <a:p>
                      <a:r>
                        <a:rPr kumimoji="0" lang="en-US" sz="1300" b="0" i="0" kern="1200" dirty="0" smtClean="0">
                          <a:solidFill>
                            <a:schemeClr val="tx1"/>
                          </a:solidFill>
                          <a:latin typeface="Calibri" pitchFamily="34" charset="0"/>
                          <a:ea typeface="+mn-ea"/>
                          <a:cs typeface="Calibri" pitchFamily="34" charset="0"/>
                        </a:rPr>
                        <a:t>Personification</a:t>
                      </a:r>
                    </a:p>
                    <a:p>
                      <a:endParaRPr lang="en-US" sz="1300" dirty="0">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300" b="0" i="0" kern="1200" dirty="0" smtClean="0">
                          <a:solidFill>
                            <a:schemeClr val="tx1"/>
                          </a:solidFill>
                          <a:latin typeface="Calibri" pitchFamily="34" charset="0"/>
                          <a:ea typeface="+mn-ea"/>
                          <a:cs typeface="Calibri" pitchFamily="34" charset="0"/>
                        </a:rPr>
                        <a:t>allow abstract phenomena to acquire human traits, so called </a:t>
                      </a:r>
                      <a:r>
                        <a:rPr kumimoji="0" lang="en-US" sz="1300" b="0" i="1" kern="1200" dirty="0" smtClean="0">
                          <a:solidFill>
                            <a:schemeClr val="tx1"/>
                          </a:solidFill>
                          <a:latin typeface="Calibri" pitchFamily="34" charset="0"/>
                          <a:ea typeface="+mn-ea"/>
                          <a:cs typeface="Calibri" pitchFamily="34" charset="0"/>
                        </a:rPr>
                        <a:t>personification</a:t>
                      </a:r>
                      <a:r>
                        <a:rPr kumimoji="0" lang="en-US" sz="1300" b="0" i="0" kern="1200" dirty="0" smtClean="0">
                          <a:solidFill>
                            <a:schemeClr val="tx1"/>
                          </a:solidFill>
                          <a:latin typeface="Calibri" pitchFamily="34" charset="0"/>
                          <a:ea typeface="+mn-ea"/>
                          <a:cs typeface="Calibri" pitchFamily="34" charset="0"/>
                        </a:rPr>
                        <a:t>.</a:t>
                      </a:r>
                      <a:endParaRPr lang="en-US" sz="1300" dirty="0">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r>
                        <a:rPr lang="en-US" sz="1300" dirty="0" smtClean="0">
                          <a:latin typeface="Calibri" pitchFamily="34" charset="0"/>
                          <a:cs typeface="Calibri" pitchFamily="34" charset="0"/>
                        </a:rPr>
                        <a:t>(6) </a:t>
                      </a:r>
                      <a:r>
                        <a:rPr lang="en-US" sz="1300" b="0" i="1" dirty="0" smtClean="0">
                          <a:solidFill>
                            <a:srgbClr val="CC0000"/>
                          </a:solidFill>
                          <a:latin typeface="Calibri" pitchFamily="34" charset="0"/>
                          <a:cs typeface="Calibri" pitchFamily="34" charset="0"/>
                        </a:rPr>
                        <a:t>Cancer cells are put on a diet</a:t>
                      </a:r>
                      <a:r>
                        <a:rPr lang="en-US" sz="1300" b="0" i="1" dirty="0" smtClean="0">
                          <a:latin typeface="Calibri" pitchFamily="34" charset="0"/>
                          <a:cs typeface="Calibri" pitchFamily="34" charset="0"/>
                        </a:rPr>
                        <a:t>.</a:t>
                      </a:r>
                    </a:p>
                    <a:p>
                      <a:r>
                        <a:rPr lang="en-US" sz="1300" dirty="0" smtClean="0">
                          <a:latin typeface="Calibri" pitchFamily="34" charset="0"/>
                          <a:cs typeface="Calibri" pitchFamily="34" charset="0"/>
                        </a:rPr>
                        <a:t>(7) </a:t>
                      </a:r>
                      <a:r>
                        <a:rPr lang="en-US" sz="1300" b="0" i="1" dirty="0" smtClean="0">
                          <a:solidFill>
                            <a:srgbClr val="CC0000"/>
                          </a:solidFill>
                          <a:latin typeface="Calibri" pitchFamily="34" charset="0"/>
                          <a:cs typeface="Calibri" pitchFamily="34" charset="0"/>
                        </a:rPr>
                        <a:t>This article will discuss </a:t>
                      </a:r>
                      <a:r>
                        <a:rPr lang="en-US" sz="1300" b="0" i="1" dirty="0" smtClean="0">
                          <a:latin typeface="Calibri" pitchFamily="34" charset="0"/>
                          <a:cs typeface="Calibri" pitchFamily="34" charset="0"/>
                        </a:rPr>
                        <a:t>...</a:t>
                      </a:r>
                    </a:p>
                    <a:p>
                      <a:endParaRPr lang="en-US" sz="1300" dirty="0">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11480">
                <a:tc>
                  <a:txBody>
                    <a:bodyPr/>
                    <a:lstStyle/>
                    <a:p>
                      <a:r>
                        <a:rPr lang="en-US" sz="1300" dirty="0" err="1" smtClean="0">
                          <a:latin typeface="Calibri" pitchFamily="34" charset="0"/>
                          <a:cs typeface="Calibri" pitchFamily="34" charset="0"/>
                        </a:rPr>
                        <a:t>Naration</a:t>
                      </a:r>
                      <a:r>
                        <a:rPr lang="en-US" sz="1300" dirty="0" smtClean="0">
                          <a:latin typeface="Calibri" pitchFamily="34" charset="0"/>
                          <a:cs typeface="Calibri" pitchFamily="34" charset="0"/>
                        </a:rPr>
                        <a:t> and Fiction Conversation, Dialogue</a:t>
                      </a:r>
                      <a:endParaRPr lang="en-US" sz="1300" dirty="0">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300" b="0" i="0" kern="1200" dirty="0" smtClean="0">
                          <a:solidFill>
                            <a:schemeClr val="tx1"/>
                          </a:solidFill>
                          <a:latin typeface="Calibri" pitchFamily="34" charset="0"/>
                          <a:ea typeface="+mn-ea"/>
                          <a:cs typeface="Calibri" pitchFamily="34" charset="0"/>
                        </a:rPr>
                        <a:t> evocative way of explaining complicated matter</a:t>
                      </a:r>
                      <a:endParaRPr lang="en-US" sz="1300" dirty="0">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228600" indent="-228600"/>
                      <a:r>
                        <a:rPr lang="en-US" sz="1300" dirty="0" smtClean="0">
                          <a:latin typeface="Calibri" pitchFamily="34" charset="0"/>
                          <a:cs typeface="Calibri" pitchFamily="34" charset="0"/>
                        </a:rPr>
                        <a:t>(8) </a:t>
                      </a:r>
                      <a:r>
                        <a:rPr lang="en-US" sz="1300" b="0" i="1" dirty="0" smtClean="0">
                          <a:solidFill>
                            <a:srgbClr val="CC0000"/>
                          </a:solidFill>
                          <a:latin typeface="Calibri" pitchFamily="34" charset="0"/>
                          <a:cs typeface="Calibri" pitchFamily="34" charset="0"/>
                        </a:rPr>
                        <a:t>By now, you have probably discovered that there is a fourth alternative...</a:t>
                      </a:r>
                    </a:p>
                    <a:p>
                      <a:r>
                        <a:rPr lang="en-US" sz="1300" dirty="0" smtClean="0">
                          <a:latin typeface="Calibri" pitchFamily="34" charset="0"/>
                          <a:cs typeface="Calibri" pitchFamily="34" charset="0"/>
                        </a:rPr>
                        <a:t>(9) </a:t>
                      </a:r>
                      <a:r>
                        <a:rPr lang="en-US" sz="1300" b="0" i="1" dirty="0" smtClean="0">
                          <a:solidFill>
                            <a:srgbClr val="CC0000"/>
                          </a:solidFill>
                          <a:latin typeface="Calibri" pitchFamily="34" charset="0"/>
                          <a:cs typeface="Calibri" pitchFamily="34" charset="0"/>
                        </a:rPr>
                        <a:t>Here, I will in turn go through …</a:t>
                      </a:r>
                      <a:endParaRPr lang="en-US" sz="1300" dirty="0">
                        <a:latin typeface="Calibri" pitchFamily="34" charset="0"/>
                        <a:cs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7"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9" name="Text Box 4"/>
          <p:cNvSpPr txBox="1">
            <a:spLocks noChangeArrowheads="1"/>
          </p:cNvSpPr>
          <p:nvPr/>
        </p:nvSpPr>
        <p:spPr bwMode="auto">
          <a:xfrm>
            <a:off x="107950" y="391318"/>
            <a:ext cx="8974138" cy="430213"/>
          </a:xfrm>
          <a:prstGeom prst="rect">
            <a:avLst/>
          </a:prstGeom>
          <a:noFill/>
          <a:ln w="9525">
            <a:noFill/>
            <a:miter lim="800000"/>
            <a:headEnd/>
            <a:tailEnd/>
          </a:ln>
        </p:spPr>
        <p:txBody>
          <a:bodyPr>
            <a:spAutoFit/>
          </a:bodyPr>
          <a:lstStyle/>
          <a:p>
            <a:r>
              <a:rPr lang="en-US" sz="2200" dirty="0">
                <a:solidFill>
                  <a:srgbClr val="808285"/>
                </a:solidFill>
              </a:rPr>
              <a:t>2.</a:t>
            </a:r>
            <a:r>
              <a:rPr lang="en-US" sz="2200" i="1" dirty="0">
                <a:solidFill>
                  <a:srgbClr val="808285"/>
                </a:solidFill>
              </a:rPr>
              <a:t> </a:t>
            </a:r>
            <a:r>
              <a:rPr lang="en-GB" sz="2200" i="1" dirty="0" smtClean="0">
                <a:solidFill>
                  <a:srgbClr val="808285"/>
                </a:solidFill>
              </a:rPr>
              <a:t>Technical Science Writing and Popular Science Writing</a:t>
            </a:r>
            <a:endParaRPr lang="en-US" sz="2200" i="1" dirty="0">
              <a:solidFill>
                <a:srgbClr val="808285"/>
              </a:solidFill>
            </a:endParaRPr>
          </a:p>
        </p:txBody>
      </p:sp>
      <p:sp>
        <p:nvSpPr>
          <p:cNvPr id="10" name="Rectangle 2"/>
          <p:cNvSpPr txBox="1">
            <a:spLocks/>
          </p:cNvSpPr>
          <p:nvPr/>
        </p:nvSpPr>
        <p:spPr>
          <a:xfrm>
            <a:off x="428625" y="1109662"/>
            <a:ext cx="8388350" cy="504825"/>
          </a:xfrm>
          <a:prstGeom prst="rect">
            <a:avLst/>
          </a:prstGeom>
        </p:spPr>
        <p:txBody>
          <a:bodyPr vert="horz"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2.5 Devices Available</a:t>
            </a:r>
            <a:r>
              <a:rPr kumimoji="0" lang="en-GB" sz="1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en-GB"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to Make PSA Understandable and Interesting: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0"/>
          </p:nvPr>
        </p:nvSpPr>
        <p:spPr>
          <a:xfrm>
            <a:off x="6948488" y="6453188"/>
            <a:ext cx="2133600" cy="336550"/>
          </a:xfrm>
          <a:noFill/>
        </p:spPr>
        <p:txBody>
          <a:bodyPr/>
          <a:lstStyle/>
          <a:p>
            <a:fld id="{50B9B92E-DF21-4124-B7C3-9EDD1988C7DF}" type="slidenum">
              <a:rPr lang="en-GB" sz="1400"/>
              <a:pPr/>
              <a:t>12</a:t>
            </a:fld>
            <a:endParaRPr lang="en-GB" sz="1400"/>
          </a:p>
        </p:txBody>
      </p:sp>
      <p:sp>
        <p:nvSpPr>
          <p:cNvPr id="18436" name="Rectangle 3"/>
          <p:cNvSpPr txBox="1">
            <a:spLocks/>
          </p:cNvSpPr>
          <p:nvPr/>
        </p:nvSpPr>
        <p:spPr bwMode="auto">
          <a:xfrm>
            <a:off x="285750" y="1392237"/>
            <a:ext cx="8796338" cy="855656"/>
          </a:xfrm>
          <a:prstGeom prst="rect">
            <a:avLst/>
          </a:prstGeom>
          <a:noFill/>
          <a:ln w="9525">
            <a:noFill/>
            <a:miter lim="800000"/>
            <a:headEnd/>
            <a:tailEnd/>
          </a:ln>
        </p:spPr>
        <p:txBody>
          <a:bodyPr/>
          <a:lstStyle/>
          <a:p>
            <a:pPr>
              <a:buFont typeface="Wingdings" charset="2"/>
              <a:buChar char="ü"/>
            </a:pPr>
            <a:r>
              <a:rPr lang="en-GB" b="1" dirty="0" smtClean="0">
                <a:solidFill>
                  <a:srgbClr val="05627E"/>
                </a:solidFill>
              </a:rPr>
              <a:t>Avoid words like investigation or study, since</a:t>
            </a:r>
            <a:r>
              <a:rPr lang="en-GB" sz="1700" b="1" dirty="0" smtClean="0">
                <a:solidFill>
                  <a:srgbClr val="05627E"/>
                </a:solidFill>
              </a:rPr>
              <a:t> results were obtained that way</a:t>
            </a:r>
          </a:p>
          <a:p>
            <a:pPr>
              <a:spcBef>
                <a:spcPts val="600"/>
              </a:spcBef>
              <a:buFont typeface="Wingdings" charset="2"/>
              <a:buChar char="ü"/>
            </a:pPr>
            <a:r>
              <a:rPr lang="en-GB" b="1" dirty="0" smtClean="0">
                <a:solidFill>
                  <a:srgbClr val="05627E"/>
                </a:solidFill>
              </a:rPr>
              <a:t>Avoid technical terms  as well. Usually, they repel more than they attract</a:t>
            </a:r>
            <a:endParaRPr lang="en-GB" dirty="0"/>
          </a:p>
        </p:txBody>
      </p:sp>
      <p:sp>
        <p:nvSpPr>
          <p:cNvPr id="7"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8" name="Text Box 4"/>
          <p:cNvSpPr txBox="1">
            <a:spLocks noChangeArrowheads="1"/>
          </p:cNvSpPr>
          <p:nvPr/>
        </p:nvSpPr>
        <p:spPr bwMode="auto">
          <a:xfrm>
            <a:off x="107950" y="391318"/>
            <a:ext cx="8974138" cy="430213"/>
          </a:xfrm>
          <a:prstGeom prst="rect">
            <a:avLst/>
          </a:prstGeom>
          <a:noFill/>
          <a:ln w="9525">
            <a:noFill/>
            <a:miter lim="800000"/>
            <a:headEnd/>
            <a:tailEnd/>
          </a:ln>
        </p:spPr>
        <p:txBody>
          <a:bodyPr>
            <a:spAutoFit/>
          </a:bodyPr>
          <a:lstStyle/>
          <a:p>
            <a:r>
              <a:rPr lang="en-US" sz="2200" dirty="0">
                <a:solidFill>
                  <a:srgbClr val="808285"/>
                </a:solidFill>
              </a:rPr>
              <a:t>2.</a:t>
            </a:r>
            <a:r>
              <a:rPr lang="en-US" sz="2200" i="1" dirty="0">
                <a:solidFill>
                  <a:srgbClr val="808285"/>
                </a:solidFill>
              </a:rPr>
              <a:t> </a:t>
            </a:r>
            <a:r>
              <a:rPr lang="en-GB" sz="2200" i="1" dirty="0" smtClean="0">
                <a:solidFill>
                  <a:srgbClr val="808285"/>
                </a:solidFill>
              </a:rPr>
              <a:t>Technical Science Writing and Popular Science Writing</a:t>
            </a:r>
            <a:endParaRPr lang="en-US" sz="2200" i="1" dirty="0">
              <a:solidFill>
                <a:srgbClr val="808285"/>
              </a:solidFill>
            </a:endParaRPr>
          </a:p>
        </p:txBody>
      </p:sp>
      <p:sp>
        <p:nvSpPr>
          <p:cNvPr id="9" name="Rectangle 2"/>
          <p:cNvSpPr txBox="1">
            <a:spLocks/>
          </p:cNvSpPr>
          <p:nvPr/>
        </p:nvSpPr>
        <p:spPr>
          <a:xfrm>
            <a:off x="428625" y="2247893"/>
            <a:ext cx="8388350" cy="504825"/>
          </a:xfrm>
          <a:prstGeom prst="rect">
            <a:avLst/>
          </a:prstGeom>
        </p:spPr>
        <p:txBody>
          <a:bodyPr vert="horz"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2.6.1 Useful Rhetorical devices in Choosing </a:t>
            </a:r>
            <a:r>
              <a:rPr lang="en-GB" b="1" dirty="0" smtClean="0">
                <a:solidFill>
                  <a:schemeClr val="tx2"/>
                </a:solidFill>
                <a:effectLst>
                  <a:outerShdw blurRad="31750" dist="25400" dir="5400000" algn="tl" rotWithShape="0">
                    <a:srgbClr val="000000">
                      <a:alpha val="25000"/>
                    </a:srgbClr>
                  </a:outerShdw>
                </a:effectLst>
                <a:latin typeface="+mj-lt"/>
                <a:ea typeface="+mj-ea"/>
                <a:cs typeface="+mj-cs"/>
              </a:rPr>
              <a:t>a</a:t>
            </a:r>
            <a:r>
              <a:rPr kumimoji="0" lang="en-GB"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Title:</a:t>
            </a:r>
          </a:p>
        </p:txBody>
      </p:sp>
      <p:sp>
        <p:nvSpPr>
          <p:cNvPr id="10" name="Rectangle 2"/>
          <p:cNvSpPr txBox="1">
            <a:spLocks/>
          </p:cNvSpPr>
          <p:nvPr/>
        </p:nvSpPr>
        <p:spPr>
          <a:xfrm>
            <a:off x="428625" y="887412"/>
            <a:ext cx="8388350" cy="504825"/>
          </a:xfrm>
          <a:prstGeom prst="rect">
            <a:avLst/>
          </a:prstGeom>
        </p:spPr>
        <p:txBody>
          <a:bodyPr vert="horz"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2.6 Choosing The Title</a:t>
            </a:r>
            <a:r>
              <a:rPr kumimoji="0" lang="en-GB" sz="1800" b="1" i="0" u="none" strike="noStrike" kern="1200" cap="none" spc="0" normalizeH="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 </a:t>
            </a:r>
            <a:r>
              <a:rPr kumimoji="0" lang="en-GB" sz="18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rPr>
              <a:t>For PSA:</a:t>
            </a:r>
          </a:p>
        </p:txBody>
      </p:sp>
      <p:sp>
        <p:nvSpPr>
          <p:cNvPr id="11" name="Rectangle 3"/>
          <p:cNvSpPr txBox="1">
            <a:spLocks/>
          </p:cNvSpPr>
          <p:nvPr/>
        </p:nvSpPr>
        <p:spPr bwMode="auto">
          <a:xfrm>
            <a:off x="428625" y="2752718"/>
            <a:ext cx="8715375" cy="3868746"/>
          </a:xfrm>
          <a:prstGeom prst="rect">
            <a:avLst/>
          </a:prstGeom>
          <a:noFill/>
          <a:ln w="9525">
            <a:noFill/>
            <a:miter lim="800000"/>
            <a:headEnd/>
            <a:tailEnd/>
          </a:ln>
        </p:spPr>
        <p:txBody>
          <a:bodyPr/>
          <a:lstStyle/>
          <a:p>
            <a:pPr>
              <a:buFont typeface="Wingdings" charset="2"/>
              <a:buChar char="ü"/>
            </a:pPr>
            <a:r>
              <a:rPr lang="en-GB" b="1" dirty="0" smtClean="0">
                <a:solidFill>
                  <a:srgbClr val="05627E"/>
                </a:solidFill>
              </a:rPr>
              <a:t>Combine difficult term with simple one </a:t>
            </a:r>
            <a:r>
              <a:rPr lang="en-GB" b="1" i="1" dirty="0" smtClean="0">
                <a:solidFill>
                  <a:srgbClr val="05627E"/>
                </a:solidFill>
              </a:rPr>
              <a:t>– </a:t>
            </a:r>
            <a:r>
              <a:rPr lang="en-GB" sz="1600" i="1" dirty="0" smtClean="0">
                <a:solidFill>
                  <a:srgbClr val="FF0000"/>
                </a:solidFill>
              </a:rPr>
              <a:t>(10)</a:t>
            </a:r>
            <a:r>
              <a:rPr lang="en-GB" sz="1600" b="1" i="1" dirty="0" smtClean="0">
                <a:solidFill>
                  <a:srgbClr val="05627E"/>
                </a:solidFill>
              </a:rPr>
              <a:t> </a:t>
            </a:r>
            <a:r>
              <a:rPr lang="en-GB" sz="1600" i="1" dirty="0" err="1" smtClean="0">
                <a:solidFill>
                  <a:srgbClr val="FF0000"/>
                </a:solidFill>
              </a:rPr>
              <a:t>Protoporphyrin</a:t>
            </a:r>
            <a:r>
              <a:rPr lang="en-GB" sz="1600" i="1" dirty="0" smtClean="0">
                <a:solidFill>
                  <a:srgbClr val="FF0000"/>
                </a:solidFill>
              </a:rPr>
              <a:t>–the pigment for life</a:t>
            </a:r>
            <a:r>
              <a:rPr lang="en-GB" sz="1600" dirty="0" smtClean="0">
                <a:solidFill>
                  <a:srgbClr val="FF0000"/>
                </a:solidFill>
              </a:rPr>
              <a:t> </a:t>
            </a:r>
          </a:p>
          <a:p>
            <a:pPr>
              <a:spcBef>
                <a:spcPts val="600"/>
              </a:spcBef>
              <a:buFont typeface="Wingdings" charset="2"/>
              <a:buChar char="ü"/>
            </a:pPr>
            <a:r>
              <a:rPr lang="en-GB" b="1" dirty="0" smtClean="0">
                <a:solidFill>
                  <a:srgbClr val="05627E"/>
                </a:solidFill>
              </a:rPr>
              <a:t>Metaphor </a:t>
            </a:r>
            <a:r>
              <a:rPr lang="en-GB" b="1" dirty="0" smtClean="0">
                <a:solidFill>
                  <a:srgbClr val="FF0000"/>
                </a:solidFill>
              </a:rPr>
              <a:t>– </a:t>
            </a:r>
            <a:r>
              <a:rPr lang="en-GB" sz="1600" b="1" i="1" dirty="0" smtClean="0">
                <a:solidFill>
                  <a:srgbClr val="FF0000"/>
                </a:solidFill>
              </a:rPr>
              <a:t>(11) </a:t>
            </a:r>
            <a:r>
              <a:rPr lang="en-GB" sz="1600" dirty="0" smtClean="0">
                <a:solidFill>
                  <a:srgbClr val="FF0000"/>
                </a:solidFill>
              </a:rPr>
              <a:t>Membrane proteins</a:t>
            </a:r>
            <a:r>
              <a:rPr lang="en-GB" sz="1600" i="1" dirty="0" smtClean="0">
                <a:solidFill>
                  <a:srgbClr val="FF0000"/>
                </a:solidFill>
              </a:rPr>
              <a:t>–Saint Peter of Cells</a:t>
            </a:r>
          </a:p>
          <a:p>
            <a:pPr>
              <a:spcBef>
                <a:spcPts val="600"/>
              </a:spcBef>
              <a:buFont typeface="Wingdings" charset="2"/>
              <a:buChar char="ü"/>
            </a:pPr>
            <a:r>
              <a:rPr lang="en-GB" b="1" dirty="0" smtClean="0">
                <a:solidFill>
                  <a:srgbClr val="05627E"/>
                </a:solidFill>
              </a:rPr>
              <a:t>Quotations and Proverbs</a:t>
            </a:r>
          </a:p>
          <a:p>
            <a:pPr marL="285750" indent="228600">
              <a:spcBef>
                <a:spcPts val="300"/>
              </a:spcBef>
              <a:tabLst>
                <a:tab pos="457200" algn="l"/>
              </a:tabLst>
            </a:pPr>
            <a:r>
              <a:rPr lang="en-GB" i="1" dirty="0" smtClean="0">
                <a:solidFill>
                  <a:srgbClr val="FF0000"/>
                </a:solidFill>
              </a:rPr>
              <a:t> </a:t>
            </a:r>
            <a:r>
              <a:rPr lang="en-GB" sz="1600" i="1" dirty="0" smtClean="0">
                <a:solidFill>
                  <a:srgbClr val="FF0000"/>
                </a:solidFill>
              </a:rPr>
              <a:t>– </a:t>
            </a:r>
            <a:r>
              <a:rPr lang="en-GB" sz="1600" b="1" i="1" dirty="0" smtClean="0">
                <a:solidFill>
                  <a:srgbClr val="FF0000"/>
                </a:solidFill>
              </a:rPr>
              <a:t>(12) </a:t>
            </a:r>
            <a:r>
              <a:rPr lang="en-GB" sz="1600" i="1" dirty="0" smtClean="0">
                <a:solidFill>
                  <a:srgbClr val="FF0000"/>
                </a:solidFill>
              </a:rPr>
              <a:t> Indeed you can see wood for trees</a:t>
            </a:r>
          </a:p>
          <a:p>
            <a:pPr marL="285750" indent="228600">
              <a:spcBef>
                <a:spcPts val="300"/>
              </a:spcBef>
              <a:tabLst>
                <a:tab pos="457200" algn="l"/>
              </a:tabLst>
            </a:pPr>
            <a:r>
              <a:rPr lang="en-GB" sz="1600" i="1" dirty="0" smtClean="0">
                <a:solidFill>
                  <a:srgbClr val="FF0000"/>
                </a:solidFill>
              </a:rPr>
              <a:t> – </a:t>
            </a:r>
            <a:r>
              <a:rPr lang="en-GB" sz="1600" b="1" i="1" dirty="0" smtClean="0">
                <a:solidFill>
                  <a:srgbClr val="FF0000"/>
                </a:solidFill>
              </a:rPr>
              <a:t>(13) </a:t>
            </a:r>
            <a:r>
              <a:rPr lang="en-GB" sz="1600" i="1" dirty="0" smtClean="0">
                <a:solidFill>
                  <a:srgbClr val="FF0000"/>
                </a:solidFill>
              </a:rPr>
              <a:t>Birds of same feather - do they always flock together?</a:t>
            </a:r>
          </a:p>
          <a:p>
            <a:pPr>
              <a:spcBef>
                <a:spcPts val="900"/>
              </a:spcBef>
              <a:buFont typeface="Wingdings" charset="2"/>
              <a:buChar char="ü"/>
              <a:tabLst>
                <a:tab pos="2914650" algn="l"/>
              </a:tabLst>
            </a:pPr>
            <a:r>
              <a:rPr lang="en-GB" sz="1600" b="1" dirty="0" smtClean="0">
                <a:solidFill>
                  <a:srgbClr val="05627E"/>
                </a:solidFill>
              </a:rPr>
              <a:t>Allusions           	</a:t>
            </a:r>
            <a:r>
              <a:rPr lang="en-GB" sz="1600" i="1" dirty="0" smtClean="0">
                <a:solidFill>
                  <a:srgbClr val="FF0000"/>
                </a:solidFill>
              </a:rPr>
              <a:t>- </a:t>
            </a:r>
            <a:r>
              <a:rPr lang="en-GB" sz="1600" b="1" i="1" dirty="0" smtClean="0">
                <a:solidFill>
                  <a:srgbClr val="FF0000"/>
                </a:solidFill>
              </a:rPr>
              <a:t>(14) </a:t>
            </a:r>
            <a:r>
              <a:rPr lang="en-GB" sz="1600" i="1" dirty="0" smtClean="0">
                <a:solidFill>
                  <a:srgbClr val="FF0000"/>
                </a:solidFill>
              </a:rPr>
              <a:t>To flee or not to flee - that is the question of Newt</a:t>
            </a:r>
          </a:p>
          <a:p>
            <a:pPr>
              <a:spcBef>
                <a:spcPts val="600"/>
              </a:spcBef>
              <a:buFont typeface="Wingdings" charset="2"/>
              <a:buChar char="ü"/>
              <a:tabLst>
                <a:tab pos="2914650" algn="l"/>
              </a:tabLst>
            </a:pPr>
            <a:r>
              <a:rPr lang="en-GB" sz="1600" b="1" dirty="0" smtClean="0">
                <a:solidFill>
                  <a:srgbClr val="05627E"/>
                </a:solidFill>
              </a:rPr>
              <a:t>Rhyme and Alliteration	</a:t>
            </a:r>
            <a:r>
              <a:rPr lang="en-GB" sz="1600" i="1" dirty="0" smtClean="0">
                <a:solidFill>
                  <a:srgbClr val="FF0000"/>
                </a:solidFill>
              </a:rPr>
              <a:t>- </a:t>
            </a:r>
            <a:r>
              <a:rPr lang="en-GB" sz="1600" b="1" i="1" dirty="0" smtClean="0">
                <a:solidFill>
                  <a:srgbClr val="FF0000"/>
                </a:solidFill>
              </a:rPr>
              <a:t>(15) </a:t>
            </a:r>
            <a:r>
              <a:rPr lang="en-GB" sz="1600" i="1" dirty="0" smtClean="0">
                <a:solidFill>
                  <a:srgbClr val="FF0000"/>
                </a:solidFill>
              </a:rPr>
              <a:t>Genetics and gene-ethics</a:t>
            </a:r>
          </a:p>
          <a:p>
            <a:pPr>
              <a:spcBef>
                <a:spcPts val="600"/>
              </a:spcBef>
              <a:buFont typeface="Wingdings" charset="2"/>
              <a:buChar char="ü"/>
              <a:tabLst>
                <a:tab pos="2914650" algn="l"/>
              </a:tabLst>
            </a:pPr>
            <a:r>
              <a:rPr lang="en-GB" sz="1600" b="1" dirty="0" smtClean="0">
                <a:solidFill>
                  <a:srgbClr val="05627E"/>
                </a:solidFill>
              </a:rPr>
              <a:t>Questions	</a:t>
            </a:r>
            <a:r>
              <a:rPr lang="en-GB" sz="1600" i="1" dirty="0" smtClean="0">
                <a:solidFill>
                  <a:srgbClr val="FF0000"/>
                </a:solidFill>
              </a:rPr>
              <a:t>- </a:t>
            </a:r>
            <a:r>
              <a:rPr lang="en-GB" sz="1600" b="1" i="1" dirty="0" smtClean="0">
                <a:solidFill>
                  <a:srgbClr val="FF0000"/>
                </a:solidFill>
              </a:rPr>
              <a:t>(16) </a:t>
            </a:r>
            <a:r>
              <a:rPr lang="en-GB" sz="1600" i="1" dirty="0" smtClean="0">
                <a:solidFill>
                  <a:srgbClr val="FF0000"/>
                </a:solidFill>
              </a:rPr>
              <a:t>what has 24 eyes but no brain?  </a:t>
            </a:r>
          </a:p>
          <a:p>
            <a:pPr>
              <a:spcBef>
                <a:spcPts val="600"/>
              </a:spcBef>
              <a:buFont typeface="Wingdings" charset="2"/>
              <a:buChar char="ü"/>
              <a:tabLst>
                <a:tab pos="2914650" algn="l"/>
              </a:tabLst>
            </a:pPr>
            <a:r>
              <a:rPr lang="en-GB" sz="1600" b="1" dirty="0" smtClean="0">
                <a:solidFill>
                  <a:srgbClr val="05627E"/>
                </a:solidFill>
              </a:rPr>
              <a:t>Threat and Danger	</a:t>
            </a:r>
            <a:r>
              <a:rPr lang="en-GB" sz="1600" i="1" dirty="0" smtClean="0">
                <a:solidFill>
                  <a:srgbClr val="FF0000"/>
                </a:solidFill>
              </a:rPr>
              <a:t>- </a:t>
            </a:r>
            <a:r>
              <a:rPr lang="en-GB" sz="1600" b="1" i="1" dirty="0" smtClean="0">
                <a:solidFill>
                  <a:srgbClr val="FF0000"/>
                </a:solidFill>
              </a:rPr>
              <a:t>(17) </a:t>
            </a:r>
            <a:r>
              <a:rPr lang="en-GB" sz="1600" i="1" dirty="0" smtClean="0">
                <a:solidFill>
                  <a:srgbClr val="FF0000"/>
                </a:solidFill>
              </a:rPr>
              <a:t>Soon the antibiotics may not help you</a:t>
            </a:r>
          </a:p>
          <a:p>
            <a:pPr lvl="6" indent="171450">
              <a:spcBef>
                <a:spcPts val="600"/>
              </a:spcBef>
              <a:tabLst>
                <a:tab pos="2914650" algn="l"/>
              </a:tabLst>
            </a:pPr>
            <a:r>
              <a:rPr lang="en-GB" sz="1600" i="1" dirty="0" smtClean="0">
                <a:solidFill>
                  <a:srgbClr val="FF0000"/>
                </a:solidFill>
              </a:rPr>
              <a:t>- (18) Toxic chemicals invade our food</a:t>
            </a:r>
          </a:p>
          <a:p>
            <a:pPr marL="1660525" indent="-1660525">
              <a:spcBef>
                <a:spcPts val="900"/>
              </a:spcBef>
            </a:pPr>
            <a:r>
              <a:rPr lang="en-US" sz="1600" b="1" dirty="0" smtClean="0">
                <a:solidFill>
                  <a:srgbClr val="FF0000"/>
                </a:solidFill>
              </a:rPr>
              <a:t>Word of Caution: </a:t>
            </a:r>
            <a:r>
              <a:rPr lang="en-US" sz="1600" b="1" i="1" u="sng" dirty="0" smtClean="0">
                <a:solidFill>
                  <a:srgbClr val="000000"/>
                </a:solidFill>
              </a:rPr>
              <a:t>ambiguity</a:t>
            </a:r>
            <a:r>
              <a:rPr lang="en-US" sz="1600" b="1" i="1" dirty="0" smtClean="0">
                <a:solidFill>
                  <a:srgbClr val="000000"/>
                </a:solidFill>
              </a:rPr>
              <a:t>, </a:t>
            </a:r>
            <a:r>
              <a:rPr lang="en-US" sz="1600" b="1" i="1" u="sng" dirty="0" smtClean="0">
                <a:solidFill>
                  <a:srgbClr val="000000"/>
                </a:solidFill>
              </a:rPr>
              <a:t>irony</a:t>
            </a:r>
            <a:r>
              <a:rPr lang="en-US" sz="1600" b="1" i="1" dirty="0" smtClean="0">
                <a:solidFill>
                  <a:srgbClr val="000000"/>
                </a:solidFill>
              </a:rPr>
              <a:t> and </a:t>
            </a:r>
            <a:r>
              <a:rPr lang="en-US" sz="1600" b="1" i="1" u="sng" dirty="0" smtClean="0">
                <a:solidFill>
                  <a:srgbClr val="000000"/>
                </a:solidFill>
              </a:rPr>
              <a:t>sarcasm </a:t>
            </a:r>
            <a:r>
              <a:rPr lang="en-US" sz="1600" b="1" i="1" dirty="0" smtClean="0">
                <a:solidFill>
                  <a:srgbClr val="000000"/>
                </a:solidFill>
              </a:rPr>
              <a:t>could be misinterpreted, especially in the written text,  so it may be wise to avoid them</a:t>
            </a:r>
            <a:r>
              <a:rPr lang="en-GB" sz="1600" b="1" dirty="0" smtClean="0">
                <a:solidFill>
                  <a:srgbClr val="05627E"/>
                </a:solidFill>
              </a:rPr>
              <a:t>	</a:t>
            </a:r>
          </a:p>
          <a:p>
            <a:pPr>
              <a:buFont typeface="Wingdings" charset="2"/>
              <a:buChar char="ü"/>
            </a:pPr>
            <a:endParaRPr lang="en-GB" sz="1700" b="1" dirty="0" smtClean="0">
              <a:solidFill>
                <a:srgbClr val="05627E"/>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xfrm>
            <a:off x="6948488" y="6453188"/>
            <a:ext cx="2133600" cy="336550"/>
          </a:xfrm>
          <a:noFill/>
        </p:spPr>
        <p:txBody>
          <a:bodyPr/>
          <a:lstStyle/>
          <a:p>
            <a:fld id="{88C1DB32-56D6-4709-90FF-8323E2D3A696}" type="slidenum">
              <a:rPr lang="en-GB" sz="1400"/>
              <a:pPr/>
              <a:t>13</a:t>
            </a:fld>
            <a:endParaRPr lang="en-GB" sz="1400"/>
          </a:p>
        </p:txBody>
      </p:sp>
      <p:sp>
        <p:nvSpPr>
          <p:cNvPr id="12296" name="Rectangle 3"/>
          <p:cNvSpPr txBox="1">
            <a:spLocks/>
          </p:cNvSpPr>
          <p:nvPr/>
        </p:nvSpPr>
        <p:spPr bwMode="auto">
          <a:xfrm>
            <a:off x="360363" y="1752600"/>
            <a:ext cx="8212165" cy="996950"/>
          </a:xfrm>
          <a:prstGeom prst="rect">
            <a:avLst/>
          </a:prstGeom>
          <a:noFill/>
          <a:ln w="9525">
            <a:noFill/>
            <a:miter lim="800000"/>
            <a:headEnd/>
            <a:tailEnd/>
          </a:ln>
        </p:spPr>
        <p:txBody>
          <a:bodyPr/>
          <a:lstStyle/>
          <a:p>
            <a:pPr algn="just"/>
            <a:r>
              <a:rPr lang="en-US" dirty="0" smtClean="0"/>
              <a:t>Just as the beginning, the end of your article is as important. An article with no clear conclusion might pass unnoticed. Add some punch line to wind the article up nicely, preferably one that reflects the introduction.</a:t>
            </a:r>
            <a:endParaRPr lang="en-GB" dirty="0"/>
          </a:p>
        </p:txBody>
      </p:sp>
      <p:sp>
        <p:nvSpPr>
          <p:cNvPr id="19461" name="Rectangle 2"/>
          <p:cNvSpPr txBox="1">
            <a:spLocks/>
          </p:cNvSpPr>
          <p:nvPr/>
        </p:nvSpPr>
        <p:spPr bwMode="auto">
          <a:xfrm>
            <a:off x="360363" y="1247775"/>
            <a:ext cx="8388350" cy="504825"/>
          </a:xfrm>
          <a:prstGeom prst="rect">
            <a:avLst/>
          </a:prstGeom>
          <a:noFill/>
          <a:ln w="9525">
            <a:noFill/>
            <a:miter lim="800000"/>
            <a:headEnd/>
            <a:tailEnd/>
          </a:ln>
        </p:spPr>
        <p:txBody>
          <a:bodyPr anchor="ctr"/>
          <a:lstStyle/>
          <a:p>
            <a:pPr>
              <a:spcBef>
                <a:spcPct val="0"/>
              </a:spcBef>
            </a:pPr>
            <a:r>
              <a:rPr lang="en-GB" b="1" dirty="0" smtClean="0">
                <a:solidFill>
                  <a:srgbClr val="05627E"/>
                </a:solidFill>
              </a:rPr>
              <a:t>2.7 Winding up nicely</a:t>
            </a:r>
            <a:endParaRPr lang="en-GB" b="1" dirty="0">
              <a:solidFill>
                <a:srgbClr val="05627E"/>
              </a:solidFill>
            </a:endParaRPr>
          </a:p>
        </p:txBody>
      </p:sp>
      <p:sp>
        <p:nvSpPr>
          <p:cNvPr id="8" name="Rectangle 3"/>
          <p:cNvSpPr txBox="1">
            <a:spLocks/>
          </p:cNvSpPr>
          <p:nvPr/>
        </p:nvSpPr>
        <p:spPr bwMode="auto">
          <a:xfrm>
            <a:off x="360363" y="3357562"/>
            <a:ext cx="6410339" cy="2111299"/>
          </a:xfrm>
          <a:prstGeom prst="rect">
            <a:avLst/>
          </a:prstGeom>
          <a:noFill/>
          <a:ln w="9525">
            <a:noFill/>
            <a:miter lim="800000"/>
            <a:headEnd/>
            <a:tailEnd/>
          </a:ln>
        </p:spPr>
        <p:txBody>
          <a:bodyPr/>
          <a:lstStyle/>
          <a:p>
            <a:r>
              <a:rPr lang="en-GB" b="1" dirty="0">
                <a:solidFill>
                  <a:srgbClr val="05627E"/>
                </a:solidFill>
              </a:rPr>
              <a:t>When </a:t>
            </a:r>
            <a:r>
              <a:rPr lang="en-GB" b="1" dirty="0" smtClean="0">
                <a:solidFill>
                  <a:srgbClr val="05627E"/>
                </a:solidFill>
              </a:rPr>
              <a:t>winding up the PSA, </a:t>
            </a:r>
            <a:r>
              <a:rPr lang="en-GB" b="1" dirty="0">
                <a:solidFill>
                  <a:srgbClr val="05627E"/>
                </a:solidFill>
              </a:rPr>
              <a:t>you should clearly specify:</a:t>
            </a:r>
          </a:p>
          <a:p>
            <a:r>
              <a:rPr lang="en-US" dirty="0" smtClean="0"/>
              <a:t>1- Issues remain to be resolved</a:t>
            </a:r>
            <a:endParaRPr lang="en-US" dirty="0"/>
          </a:p>
          <a:p>
            <a:r>
              <a:rPr lang="en-US" dirty="0" smtClean="0"/>
              <a:t>2- Speculations on implications that your Article might have</a:t>
            </a:r>
            <a:endParaRPr lang="en-US" dirty="0"/>
          </a:p>
          <a:p>
            <a:r>
              <a:rPr lang="en-US" dirty="0"/>
              <a:t>3- </a:t>
            </a:r>
            <a:r>
              <a:rPr lang="en-US" dirty="0" smtClean="0"/>
              <a:t>Learning/experience gained </a:t>
            </a:r>
            <a:endParaRPr lang="en-US" dirty="0"/>
          </a:p>
        </p:txBody>
      </p:sp>
      <p:sp>
        <p:nvSpPr>
          <p:cNvPr id="11"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12" name="Text Box 4"/>
          <p:cNvSpPr txBox="1">
            <a:spLocks noChangeArrowheads="1"/>
          </p:cNvSpPr>
          <p:nvPr/>
        </p:nvSpPr>
        <p:spPr bwMode="auto">
          <a:xfrm>
            <a:off x="107950" y="391318"/>
            <a:ext cx="8974138" cy="430213"/>
          </a:xfrm>
          <a:prstGeom prst="rect">
            <a:avLst/>
          </a:prstGeom>
          <a:noFill/>
          <a:ln w="9525">
            <a:noFill/>
            <a:miter lim="800000"/>
            <a:headEnd/>
            <a:tailEnd/>
          </a:ln>
        </p:spPr>
        <p:txBody>
          <a:bodyPr>
            <a:spAutoFit/>
          </a:bodyPr>
          <a:lstStyle/>
          <a:p>
            <a:r>
              <a:rPr lang="en-US" sz="2200" dirty="0">
                <a:solidFill>
                  <a:srgbClr val="808285"/>
                </a:solidFill>
              </a:rPr>
              <a:t>2.</a:t>
            </a:r>
            <a:r>
              <a:rPr lang="en-US" sz="2200" i="1" dirty="0">
                <a:solidFill>
                  <a:srgbClr val="808285"/>
                </a:solidFill>
              </a:rPr>
              <a:t> </a:t>
            </a:r>
            <a:r>
              <a:rPr lang="en-GB" sz="2200" i="1" dirty="0" smtClean="0">
                <a:solidFill>
                  <a:srgbClr val="808285"/>
                </a:solidFill>
              </a:rPr>
              <a:t>Technical Science Writing and Popular Science Writing</a:t>
            </a:r>
            <a:endParaRPr lang="en-US" sz="2200" i="1" dirty="0">
              <a:solidFill>
                <a:srgbClr val="80828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box(in)">
                                      <p:cBhvr>
                                        <p:cTn id="7" dur="5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2"/>
          </p:nvPr>
        </p:nvSpPr>
        <p:spPr>
          <a:xfrm>
            <a:off x="6948488" y="6453188"/>
            <a:ext cx="2133600" cy="336550"/>
          </a:xfrm>
          <a:noFill/>
        </p:spPr>
        <p:txBody>
          <a:bodyPr/>
          <a:lstStyle/>
          <a:p>
            <a:fld id="{88C1DB32-56D6-4709-90FF-8323E2D3A696}" type="slidenum">
              <a:rPr lang="en-GB" sz="1400"/>
              <a:pPr/>
              <a:t>14</a:t>
            </a:fld>
            <a:endParaRPr lang="en-GB" sz="1400"/>
          </a:p>
        </p:txBody>
      </p:sp>
      <p:sp>
        <p:nvSpPr>
          <p:cNvPr id="12296" name="Rectangle 3"/>
          <p:cNvSpPr txBox="1">
            <a:spLocks/>
          </p:cNvSpPr>
          <p:nvPr/>
        </p:nvSpPr>
        <p:spPr bwMode="auto">
          <a:xfrm>
            <a:off x="1500166" y="5357826"/>
            <a:ext cx="5448322" cy="1095362"/>
          </a:xfrm>
          <a:prstGeom prst="rect">
            <a:avLst/>
          </a:prstGeom>
          <a:noFill/>
          <a:ln w="9525">
            <a:noFill/>
            <a:miter lim="800000"/>
            <a:headEnd/>
            <a:tailEnd/>
          </a:ln>
        </p:spPr>
        <p:txBody>
          <a:bodyPr/>
          <a:lstStyle/>
          <a:p>
            <a:pPr algn="ctr" defTabSz="914400"/>
            <a:r>
              <a:rPr lang="en-GB" sz="4400" b="1" dirty="0" smtClean="0"/>
              <a:t>Thank You!!</a:t>
            </a:r>
            <a:endParaRPr lang="en-GB" sz="4400" b="1" dirty="0"/>
          </a:p>
        </p:txBody>
      </p:sp>
      <p:sp>
        <p:nvSpPr>
          <p:cNvPr id="19461" name="Rectangle 2"/>
          <p:cNvSpPr txBox="1">
            <a:spLocks/>
          </p:cNvSpPr>
          <p:nvPr/>
        </p:nvSpPr>
        <p:spPr bwMode="auto">
          <a:xfrm>
            <a:off x="360363" y="1247775"/>
            <a:ext cx="8388350" cy="504825"/>
          </a:xfrm>
          <a:prstGeom prst="rect">
            <a:avLst/>
          </a:prstGeom>
          <a:noFill/>
          <a:ln w="9525">
            <a:noFill/>
            <a:miter lim="800000"/>
            <a:headEnd/>
            <a:tailEnd/>
          </a:ln>
        </p:spPr>
        <p:txBody>
          <a:bodyPr anchor="ctr"/>
          <a:lstStyle/>
          <a:p>
            <a:pPr>
              <a:spcBef>
                <a:spcPct val="0"/>
              </a:spcBef>
            </a:pPr>
            <a:r>
              <a:rPr lang="en-GB" b="1" dirty="0" smtClean="0">
                <a:solidFill>
                  <a:srgbClr val="05627E"/>
                </a:solidFill>
              </a:rPr>
              <a:t>So discover and share for...</a:t>
            </a:r>
            <a:endParaRPr lang="en-GB" b="1" dirty="0">
              <a:solidFill>
                <a:srgbClr val="05627E"/>
              </a:solidFill>
            </a:endParaRPr>
          </a:p>
        </p:txBody>
      </p:sp>
      <p:sp>
        <p:nvSpPr>
          <p:cNvPr id="8" name="Rectangle 3"/>
          <p:cNvSpPr txBox="1">
            <a:spLocks/>
          </p:cNvSpPr>
          <p:nvPr/>
        </p:nvSpPr>
        <p:spPr bwMode="auto">
          <a:xfrm>
            <a:off x="3929058" y="1752600"/>
            <a:ext cx="2841644" cy="2111299"/>
          </a:xfrm>
          <a:prstGeom prst="rect">
            <a:avLst/>
          </a:prstGeom>
          <a:noFill/>
          <a:ln w="9525">
            <a:noFill/>
            <a:miter lim="800000"/>
            <a:headEnd/>
            <a:tailEnd/>
          </a:ln>
        </p:spPr>
        <p:txBody>
          <a:bodyPr/>
          <a:lstStyle/>
          <a:p>
            <a:endParaRPr lang="en-US" dirty="0"/>
          </a:p>
        </p:txBody>
      </p:sp>
      <p:sp>
        <p:nvSpPr>
          <p:cNvPr id="11"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12" name="Text Box 4"/>
          <p:cNvSpPr txBox="1">
            <a:spLocks noChangeArrowheads="1"/>
          </p:cNvSpPr>
          <p:nvPr/>
        </p:nvSpPr>
        <p:spPr bwMode="auto">
          <a:xfrm>
            <a:off x="107950" y="391318"/>
            <a:ext cx="8974138" cy="430213"/>
          </a:xfrm>
          <a:prstGeom prst="rect">
            <a:avLst/>
          </a:prstGeom>
          <a:noFill/>
          <a:ln w="9525">
            <a:noFill/>
            <a:miter lim="800000"/>
            <a:headEnd/>
            <a:tailEnd/>
          </a:ln>
        </p:spPr>
        <p:txBody>
          <a:bodyPr>
            <a:spAutoFit/>
          </a:bodyPr>
          <a:lstStyle/>
          <a:p>
            <a:r>
              <a:rPr lang="en-US" sz="2200" dirty="0">
                <a:solidFill>
                  <a:srgbClr val="808285"/>
                </a:solidFill>
              </a:rPr>
              <a:t>2.</a:t>
            </a:r>
            <a:r>
              <a:rPr lang="en-US" sz="2200" i="1" dirty="0">
                <a:solidFill>
                  <a:srgbClr val="808285"/>
                </a:solidFill>
              </a:rPr>
              <a:t> </a:t>
            </a:r>
            <a:r>
              <a:rPr lang="en-GB" sz="2200" i="1" dirty="0" smtClean="0">
                <a:solidFill>
                  <a:srgbClr val="808285"/>
                </a:solidFill>
              </a:rPr>
              <a:t>Technical Science Writing and Popular Science Writing</a:t>
            </a:r>
            <a:endParaRPr lang="en-US" sz="2200" i="1" dirty="0">
              <a:solidFill>
                <a:srgbClr val="808285"/>
              </a:solidFill>
            </a:endParaRPr>
          </a:p>
        </p:txBody>
      </p:sp>
      <p:pic>
        <p:nvPicPr>
          <p:cNvPr id="13" name="Picture 2" descr="Inspirational Motivational Quote. It Is Good To Rub And Polish ..."/>
          <p:cNvPicPr>
            <a:picLocks noChangeAspect="1" noChangeArrowheads="1"/>
          </p:cNvPicPr>
          <p:nvPr/>
        </p:nvPicPr>
        <p:blipFill>
          <a:blip r:embed="rId3"/>
          <a:srcRect/>
          <a:stretch>
            <a:fillRect/>
          </a:stretch>
        </p:blipFill>
        <p:spPr bwMode="auto">
          <a:xfrm>
            <a:off x="1364748" y="2000241"/>
            <a:ext cx="5993334" cy="25717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box(in)">
                                      <p:cBhvr>
                                        <p:cTn id="7" dur="5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nodePh="1">
                                  <p:stCondLst>
                                    <p:cond delay="0"/>
                                  </p:stCondLst>
                                  <p:endCondLst>
                                    <p:cond evt="begin" delay="0">
                                      <p:tn val="10"/>
                                    </p:cond>
                                  </p:end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xfrm>
            <a:off x="6948488" y="6453188"/>
            <a:ext cx="2133600" cy="336550"/>
          </a:xfrm>
          <a:noFill/>
        </p:spPr>
        <p:txBody>
          <a:bodyPr/>
          <a:lstStyle/>
          <a:p>
            <a:fld id="{78EE1699-6246-4D6E-879E-3E3CF1A1331F}" type="slidenum">
              <a:rPr lang="en-GB" sz="1400"/>
              <a:pPr/>
              <a:t>2</a:t>
            </a:fld>
            <a:endParaRPr lang="en-GB" sz="1400" dirty="0"/>
          </a:p>
        </p:txBody>
      </p:sp>
      <p:sp>
        <p:nvSpPr>
          <p:cNvPr id="6147" name="Rectangle 2"/>
          <p:cNvSpPr>
            <a:spLocks noGrp="1"/>
          </p:cNvSpPr>
          <p:nvPr>
            <p:ph type="title" idx="4294967295"/>
          </p:nvPr>
        </p:nvSpPr>
        <p:spPr>
          <a:xfrm>
            <a:off x="0" y="285750"/>
            <a:ext cx="8031163" cy="504825"/>
          </a:xfrm>
          <a:prstGeom prst="rect">
            <a:avLst/>
          </a:prstGeom>
        </p:spPr>
        <p:txBody>
          <a:bodyPr>
            <a:normAutofit fontScale="90000"/>
          </a:bodyPr>
          <a:lstStyle/>
          <a:p>
            <a:pPr algn="l" eaLnBrk="1" hangingPunct="1"/>
            <a:r>
              <a:rPr lang="en-GB" sz="2800" b="1" dirty="0" smtClean="0">
                <a:solidFill>
                  <a:srgbClr val="024E56"/>
                </a:solidFill>
              </a:rPr>
              <a:t>Contents</a:t>
            </a:r>
          </a:p>
        </p:txBody>
      </p:sp>
      <p:sp>
        <p:nvSpPr>
          <p:cNvPr id="6148" name="Rectangle 3"/>
          <p:cNvSpPr>
            <a:spLocks noGrp="1"/>
          </p:cNvSpPr>
          <p:nvPr>
            <p:ph type="body" idx="4294967295"/>
          </p:nvPr>
        </p:nvSpPr>
        <p:spPr>
          <a:xfrm>
            <a:off x="-1" y="852488"/>
            <a:ext cx="8816975" cy="4291024"/>
          </a:xfrm>
          <a:prstGeom prst="rect">
            <a:avLst/>
          </a:prstGeom>
        </p:spPr>
        <p:txBody>
          <a:bodyPr>
            <a:normAutofit fontScale="92500" lnSpcReduction="10000"/>
          </a:bodyPr>
          <a:lstStyle/>
          <a:p>
            <a:pPr eaLnBrk="1" hangingPunct="1">
              <a:spcBef>
                <a:spcPts val="1200"/>
              </a:spcBef>
              <a:buFont typeface="Arial" charset="0"/>
              <a:buNone/>
            </a:pPr>
            <a:endParaRPr lang="en-GB" sz="600" dirty="0" smtClean="0">
              <a:latin typeface="Trebuchet MS" pitchFamily="34" charset="0"/>
            </a:endParaRPr>
          </a:p>
          <a:p>
            <a:pPr marL="457200" indent="-347663" eaLnBrk="1" hangingPunct="1">
              <a:spcBef>
                <a:spcPts val="1800"/>
              </a:spcBef>
              <a:buFont typeface="Arial" charset="0"/>
              <a:buNone/>
            </a:pPr>
            <a:r>
              <a:rPr lang="en-GB" sz="2500" b="1" dirty="0" smtClean="0">
                <a:solidFill>
                  <a:srgbClr val="05627E"/>
                </a:solidFill>
                <a:latin typeface="+mj-lt"/>
              </a:rPr>
              <a:t>1. Introduction to S&amp;T Communication and Popularisation</a:t>
            </a:r>
          </a:p>
          <a:p>
            <a:pPr marL="457200" indent="-347663" eaLnBrk="1" hangingPunct="1">
              <a:buFont typeface="Arial" charset="0"/>
              <a:buNone/>
            </a:pPr>
            <a:r>
              <a:rPr lang="en-GB" sz="2400" dirty="0" smtClean="0">
                <a:latin typeface="Segoe UI Semibold" pitchFamily="34" charset="0"/>
                <a:cs typeface="Segoe UI Semibold" pitchFamily="34" charset="0"/>
              </a:rPr>
              <a:t>	</a:t>
            </a:r>
            <a:r>
              <a:rPr lang="en-GB" sz="2400" dirty="0" smtClean="0">
                <a:latin typeface="Trebuchet MS" pitchFamily="34" charset="0"/>
                <a:cs typeface="Segoe UI Semibold" pitchFamily="34" charset="0"/>
              </a:rPr>
              <a:t>1.1	From </a:t>
            </a:r>
            <a:r>
              <a:rPr lang="en-GB" sz="2400" dirty="0" smtClean="0">
                <a:solidFill>
                  <a:srgbClr val="000000"/>
                </a:solidFill>
                <a:latin typeface="Trebuchet MS" pitchFamily="34" charset="0"/>
                <a:cs typeface="Segoe UI Semibold" pitchFamily="34" charset="0"/>
              </a:rPr>
              <a:t>Vision to Projects</a:t>
            </a:r>
          </a:p>
          <a:p>
            <a:pPr marL="457200" indent="-347663" eaLnBrk="1" hangingPunct="1">
              <a:spcBef>
                <a:spcPts val="0"/>
              </a:spcBef>
              <a:buFont typeface="Arial" charset="0"/>
              <a:buNone/>
            </a:pPr>
            <a:r>
              <a:rPr lang="en-GB" sz="2400" dirty="0" smtClean="0">
                <a:solidFill>
                  <a:srgbClr val="000000"/>
                </a:solidFill>
                <a:latin typeface="Trebuchet MS" pitchFamily="34" charset="0"/>
                <a:cs typeface="Segoe UI Semibold" pitchFamily="34" charset="0"/>
              </a:rPr>
              <a:t>	1.2	Definition </a:t>
            </a:r>
            <a:r>
              <a:rPr lang="en-GB" sz="2400" dirty="0" smtClean="0">
                <a:latin typeface="Trebuchet MS" pitchFamily="34" charset="0"/>
                <a:cs typeface="Segoe UI Semibold" pitchFamily="34" charset="0"/>
              </a:rPr>
              <a:t>of Project and the Project Cycle</a:t>
            </a:r>
          </a:p>
          <a:p>
            <a:pPr marL="457200" indent="-347663">
              <a:spcBef>
                <a:spcPts val="2400"/>
              </a:spcBef>
              <a:buNone/>
            </a:pPr>
            <a:r>
              <a:rPr lang="en-GB" sz="2500" b="1" dirty="0" smtClean="0">
                <a:solidFill>
                  <a:srgbClr val="05627E"/>
                </a:solidFill>
                <a:latin typeface="+mj-lt"/>
              </a:rPr>
              <a:t>2. Technical Science Writing and Popular Science Writing</a:t>
            </a:r>
          </a:p>
          <a:p>
            <a:pPr marL="457200" indent="-347663">
              <a:spcBef>
                <a:spcPts val="300"/>
              </a:spcBef>
              <a:buNone/>
              <a:tabLst>
                <a:tab pos="914400" algn="l"/>
              </a:tabLst>
            </a:pPr>
            <a:r>
              <a:rPr lang="en-GB" sz="2600" dirty="0" smtClean="0">
                <a:latin typeface="Trebuchet MS" pitchFamily="34" charset="0"/>
              </a:rPr>
              <a:t> 	</a:t>
            </a:r>
            <a:r>
              <a:rPr lang="en-GB" sz="2400" dirty="0" smtClean="0">
                <a:solidFill>
                  <a:srgbClr val="000000"/>
                </a:solidFill>
                <a:latin typeface="Trebuchet MS" pitchFamily="34" charset="0"/>
              </a:rPr>
              <a:t>2.1 Definition of Research Articles (RAs)</a:t>
            </a:r>
          </a:p>
          <a:p>
            <a:pPr marL="457200" indent="-347663">
              <a:spcBef>
                <a:spcPts val="0"/>
              </a:spcBef>
              <a:buNone/>
              <a:tabLst>
                <a:tab pos="914400" algn="l"/>
              </a:tabLst>
            </a:pPr>
            <a:r>
              <a:rPr lang="en-GB" sz="2400" dirty="0" smtClean="0">
                <a:solidFill>
                  <a:srgbClr val="000000"/>
                </a:solidFill>
                <a:latin typeface="Trebuchet MS" pitchFamily="34" charset="0"/>
              </a:rPr>
              <a:t>	2.2 </a:t>
            </a:r>
            <a:r>
              <a:rPr lang="en-US" sz="2400" dirty="0" err="1" smtClean="0">
                <a:solidFill>
                  <a:srgbClr val="000000"/>
                </a:solidFill>
                <a:latin typeface="Trebuchet MS" pitchFamily="34" charset="0"/>
              </a:rPr>
              <a:t>Organisation</a:t>
            </a:r>
            <a:r>
              <a:rPr lang="en-US" sz="2400" dirty="0" smtClean="0">
                <a:solidFill>
                  <a:srgbClr val="000000"/>
                </a:solidFill>
                <a:latin typeface="Trebuchet MS" pitchFamily="34" charset="0"/>
              </a:rPr>
              <a:t> of the RA </a:t>
            </a:r>
            <a:endParaRPr lang="en-GB" sz="2400" dirty="0" smtClean="0">
              <a:solidFill>
                <a:srgbClr val="000000"/>
              </a:solidFill>
              <a:latin typeface="Trebuchet MS" pitchFamily="34" charset="0"/>
            </a:endParaRPr>
          </a:p>
          <a:p>
            <a:pPr marL="457200" indent="-347663">
              <a:spcBef>
                <a:spcPts val="0"/>
              </a:spcBef>
              <a:buNone/>
              <a:tabLst>
                <a:tab pos="914400" algn="l"/>
              </a:tabLst>
            </a:pPr>
            <a:r>
              <a:rPr lang="en-GB" sz="2400" dirty="0" smtClean="0">
                <a:solidFill>
                  <a:srgbClr val="000000"/>
                </a:solidFill>
                <a:latin typeface="Trebuchet MS" pitchFamily="34" charset="0"/>
              </a:rPr>
              <a:t>	2.3 Forms of RA macrostructure </a:t>
            </a:r>
          </a:p>
          <a:p>
            <a:pPr marL="457200" indent="-347663">
              <a:spcBef>
                <a:spcPts val="0"/>
              </a:spcBef>
              <a:buNone/>
              <a:tabLst>
                <a:tab pos="914400" algn="l"/>
              </a:tabLst>
            </a:pPr>
            <a:r>
              <a:rPr lang="en-GB" sz="2400" dirty="0" smtClean="0">
                <a:solidFill>
                  <a:srgbClr val="000000"/>
                </a:solidFill>
                <a:latin typeface="Trebuchet MS" pitchFamily="34" charset="0"/>
              </a:rPr>
              <a:t>	2.4	Definition of Popular Science Articles (PSAs)</a:t>
            </a:r>
            <a:endParaRPr lang="en-US" sz="2400" dirty="0" smtClean="0">
              <a:solidFill>
                <a:srgbClr val="000000"/>
              </a:solidFill>
              <a:latin typeface="Trebuchet MS" pitchFamily="34" charset="0"/>
            </a:endParaRPr>
          </a:p>
          <a:p>
            <a:pPr marL="457200" indent="-347663" eaLnBrk="1" hangingPunct="1">
              <a:spcBef>
                <a:spcPts val="0"/>
              </a:spcBef>
              <a:buFont typeface="Arial" charset="0"/>
              <a:buNone/>
              <a:tabLst>
                <a:tab pos="914400" algn="l"/>
              </a:tabLst>
            </a:pPr>
            <a:r>
              <a:rPr lang="en-GB" sz="2400" dirty="0" smtClean="0">
                <a:solidFill>
                  <a:srgbClr val="000000"/>
                </a:solidFill>
                <a:latin typeface="Trebuchet MS" pitchFamily="34" charset="0"/>
              </a:rPr>
              <a:t>	2.5	Devices Available For PSA</a:t>
            </a:r>
          </a:p>
          <a:p>
            <a:pPr marL="457200" indent="-347663" eaLnBrk="1" hangingPunct="1">
              <a:spcBef>
                <a:spcPts val="0"/>
              </a:spcBef>
              <a:buFont typeface="Arial" charset="0"/>
              <a:buNone/>
              <a:tabLst>
                <a:tab pos="914400" algn="l"/>
              </a:tabLst>
            </a:pPr>
            <a:r>
              <a:rPr lang="en-GB" sz="2400" dirty="0" smtClean="0">
                <a:solidFill>
                  <a:srgbClr val="000000"/>
                </a:solidFill>
                <a:latin typeface="Trebuchet MS" pitchFamily="34" charset="0"/>
              </a:rPr>
              <a:t>	2.6	Choosing Title For PSA</a:t>
            </a:r>
          </a:p>
          <a:p>
            <a:pPr marL="457200" indent="0">
              <a:spcBef>
                <a:spcPts val="0"/>
              </a:spcBef>
              <a:buNone/>
              <a:tabLst>
                <a:tab pos="914400" algn="l"/>
              </a:tabLst>
            </a:pPr>
            <a:r>
              <a:rPr lang="en-GB" sz="2400" dirty="0" smtClean="0">
                <a:solidFill>
                  <a:srgbClr val="000000"/>
                </a:solidFill>
                <a:latin typeface="Trebuchet MS" pitchFamily="34" charset="0"/>
              </a:rPr>
              <a:t>2.7	Winding up PSA</a:t>
            </a:r>
            <a:endParaRPr lang="en-GB" sz="1000" dirty="0" smtClean="0">
              <a:latin typeface="Trebuchet MS" pitchFamily="34" charset="0"/>
            </a:endParaRPr>
          </a:p>
          <a:p>
            <a:pPr eaLnBrk="1" hangingPunct="1">
              <a:buFont typeface="Arial" charset="0"/>
              <a:buNone/>
            </a:pPr>
            <a:endParaRPr lang="en-GB" dirty="0" smtClean="0"/>
          </a:p>
          <a:p>
            <a:pPr eaLnBrk="1" hangingPunct="1">
              <a:buFont typeface="Arial" charset="0"/>
              <a:buNone/>
            </a:pPr>
            <a:endParaRPr lang="en-GB" sz="1600" dirty="0" smtClean="0"/>
          </a:p>
          <a:p>
            <a:pPr eaLnBrk="1" hangingPunct="1">
              <a:buFont typeface="Arial" charset="0"/>
              <a:buNone/>
            </a:pPr>
            <a:endParaRPr lang="en-GB" sz="1600" dirty="0" smtClean="0"/>
          </a:p>
        </p:txBody>
      </p:sp>
      <p:sp>
        <p:nvSpPr>
          <p:cNvPr id="5"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xfrm>
            <a:off x="6948488" y="6453188"/>
            <a:ext cx="2133600" cy="336550"/>
          </a:xfrm>
          <a:noFill/>
        </p:spPr>
        <p:txBody>
          <a:bodyPr/>
          <a:lstStyle/>
          <a:p>
            <a:fld id="{74FB7C98-70B6-44C5-B2C2-AB883A7EA555}" type="slidenum">
              <a:rPr lang="en-GB" sz="1400"/>
              <a:pPr/>
              <a:t>3</a:t>
            </a:fld>
            <a:endParaRPr lang="en-GB" sz="1400" dirty="0"/>
          </a:p>
        </p:txBody>
      </p:sp>
      <p:sp>
        <p:nvSpPr>
          <p:cNvPr id="7171" name="Rectangle 2"/>
          <p:cNvSpPr>
            <a:spLocks noGrp="1"/>
          </p:cNvSpPr>
          <p:nvPr>
            <p:ph type="title" idx="4294967295"/>
          </p:nvPr>
        </p:nvSpPr>
        <p:spPr>
          <a:xfrm>
            <a:off x="0" y="919163"/>
            <a:ext cx="8388350" cy="504825"/>
          </a:xfrm>
          <a:prstGeom prst="rect">
            <a:avLst/>
          </a:prstGeom>
        </p:spPr>
        <p:txBody>
          <a:bodyPr/>
          <a:lstStyle/>
          <a:p>
            <a:pPr eaLnBrk="1" hangingPunct="1"/>
            <a:r>
              <a:rPr lang="en-GB" sz="1800" dirty="0" smtClean="0"/>
              <a:t>1.1 From </a:t>
            </a:r>
            <a:r>
              <a:rPr lang="en-GB" sz="1800" dirty="0" smtClean="0">
                <a:solidFill>
                  <a:srgbClr val="464646"/>
                </a:solidFill>
              </a:rPr>
              <a:t>Vision t</a:t>
            </a:r>
            <a:r>
              <a:rPr lang="en-GB" sz="1800" dirty="0" smtClean="0"/>
              <a:t>o Projects</a:t>
            </a:r>
          </a:p>
        </p:txBody>
      </p:sp>
      <p:sp>
        <p:nvSpPr>
          <p:cNvPr id="7172" name="Text Box 4"/>
          <p:cNvSpPr txBox="1">
            <a:spLocks noChangeArrowheads="1"/>
          </p:cNvSpPr>
          <p:nvPr/>
        </p:nvSpPr>
        <p:spPr bwMode="auto">
          <a:xfrm>
            <a:off x="107950" y="391318"/>
            <a:ext cx="8974138" cy="430887"/>
          </a:xfrm>
          <a:prstGeom prst="rect">
            <a:avLst/>
          </a:prstGeom>
          <a:noFill/>
          <a:ln w="9525">
            <a:noFill/>
            <a:miter lim="800000"/>
            <a:headEnd/>
            <a:tailEnd/>
          </a:ln>
        </p:spPr>
        <p:txBody>
          <a:bodyPr>
            <a:spAutoFit/>
          </a:bodyPr>
          <a:lstStyle/>
          <a:p>
            <a:r>
              <a:rPr lang="en-GB" sz="2200" i="1" dirty="0">
                <a:solidFill>
                  <a:srgbClr val="808285"/>
                </a:solidFill>
              </a:rPr>
              <a:t> 1. </a:t>
            </a:r>
            <a:r>
              <a:rPr lang="en-GB" sz="2200" i="1" dirty="0" smtClean="0">
                <a:solidFill>
                  <a:srgbClr val="808285"/>
                </a:solidFill>
              </a:rPr>
              <a:t>Introduction to S&amp;T Communication and Popularisation</a:t>
            </a:r>
            <a:endParaRPr lang="en-GB" sz="2200" i="1" dirty="0">
              <a:solidFill>
                <a:srgbClr val="808285"/>
              </a:solidFill>
            </a:endParaRPr>
          </a:p>
        </p:txBody>
      </p:sp>
      <p:sp>
        <p:nvSpPr>
          <p:cNvPr id="6152" name="Rectangle 3"/>
          <p:cNvSpPr txBox="1">
            <a:spLocks/>
          </p:cNvSpPr>
          <p:nvPr/>
        </p:nvSpPr>
        <p:spPr bwMode="auto">
          <a:xfrm>
            <a:off x="360363" y="1423988"/>
            <a:ext cx="8388350" cy="1857375"/>
          </a:xfrm>
          <a:prstGeom prst="rect">
            <a:avLst/>
          </a:prstGeom>
          <a:noFill/>
          <a:ln w="9525">
            <a:noFill/>
            <a:miter lim="800000"/>
            <a:headEnd/>
            <a:tailEnd/>
          </a:ln>
        </p:spPr>
        <p:txBody>
          <a:bodyPr/>
          <a:lstStyle/>
          <a:p>
            <a:pPr>
              <a:buFont typeface="Arial" charset="0"/>
              <a:buNone/>
            </a:pPr>
            <a:r>
              <a:rPr lang="en-GB" dirty="0"/>
              <a:t>A </a:t>
            </a:r>
            <a:r>
              <a:rPr lang="en-GB" b="1" dirty="0">
                <a:solidFill>
                  <a:srgbClr val="FF0000"/>
                </a:solidFill>
              </a:rPr>
              <a:t>vision</a:t>
            </a:r>
            <a:r>
              <a:rPr lang="en-GB" dirty="0"/>
              <a:t> is an agreed long term projection </a:t>
            </a:r>
            <a:r>
              <a:rPr lang="en-GB" dirty="0" smtClean="0">
                <a:solidFill>
                  <a:schemeClr val="tx1">
                    <a:lumMod val="50000"/>
                    <a:lumOff val="50000"/>
                  </a:schemeClr>
                </a:solidFill>
                <a:effectLst>
                  <a:outerShdw blurRad="38100" dist="38100" dir="2700000" algn="tl">
                    <a:srgbClr val="000000">
                      <a:alpha val="43137"/>
                    </a:srgbClr>
                  </a:outerShdw>
                </a:effectLst>
                <a:latin typeface="+mj-lt"/>
              </a:rPr>
              <a:t>“inculcation of scientific temper in our society will result in our people becoming rational, and objective, thereby generating a climate of favouring an egalitarian, democratic, secular and universalist outlook to optimise the results of S&amp;T". </a:t>
            </a:r>
          </a:p>
          <a:p>
            <a:pPr>
              <a:buFont typeface="Arial" charset="0"/>
              <a:buNone/>
            </a:pPr>
            <a:r>
              <a:rPr lang="en-GB" dirty="0" smtClean="0"/>
              <a:t>Once </a:t>
            </a:r>
            <a:r>
              <a:rPr lang="en-GB" dirty="0"/>
              <a:t>the vision of the community has been defined and a </a:t>
            </a:r>
            <a:r>
              <a:rPr lang="en-GB" b="1" dirty="0">
                <a:solidFill>
                  <a:srgbClr val="FF0000"/>
                </a:solidFill>
              </a:rPr>
              <a:t>long-term strategy </a:t>
            </a:r>
            <a:r>
              <a:rPr lang="en-GB" dirty="0" smtClean="0"/>
              <a:t>written</a:t>
            </a:r>
            <a:r>
              <a:rPr lang="en-GB" dirty="0"/>
              <a:t>, </a:t>
            </a:r>
            <a:r>
              <a:rPr lang="en-GB" b="1" dirty="0">
                <a:solidFill>
                  <a:srgbClr val="FF0000"/>
                </a:solidFill>
              </a:rPr>
              <a:t>strategic objectives </a:t>
            </a:r>
            <a:r>
              <a:rPr lang="en-GB" dirty="0"/>
              <a:t>should be agreed, which will provide a framework for planning future actions.</a:t>
            </a:r>
          </a:p>
          <a:p>
            <a:pPr>
              <a:buFont typeface="Arial" charset="0"/>
              <a:buNone/>
            </a:pPr>
            <a:endParaRPr lang="en-GB" dirty="0"/>
          </a:p>
          <a:p>
            <a:pPr>
              <a:buFont typeface="Arial" charset="0"/>
              <a:buNone/>
            </a:pPr>
            <a:r>
              <a:rPr lang="en-GB" dirty="0"/>
              <a:t> </a:t>
            </a:r>
          </a:p>
        </p:txBody>
      </p:sp>
      <p:sp>
        <p:nvSpPr>
          <p:cNvPr id="10" name="Rectangle 3"/>
          <p:cNvSpPr txBox="1">
            <a:spLocks/>
          </p:cNvSpPr>
          <p:nvPr/>
        </p:nvSpPr>
        <p:spPr bwMode="auto">
          <a:xfrm>
            <a:off x="142875" y="3929063"/>
            <a:ext cx="1701800" cy="857250"/>
          </a:xfrm>
          <a:prstGeom prst="rect">
            <a:avLst/>
          </a:prstGeom>
          <a:noFill/>
          <a:ln w="9525">
            <a:noFill/>
            <a:miter lim="800000"/>
            <a:headEnd/>
            <a:tailEnd/>
          </a:ln>
        </p:spPr>
        <p:txBody>
          <a:bodyPr/>
          <a:lstStyle/>
          <a:p>
            <a:pPr algn="ctr">
              <a:buFont typeface="Arial" charset="0"/>
              <a:buNone/>
            </a:pPr>
            <a:r>
              <a:rPr lang="en-GB" i="1"/>
              <a:t>Community’s Vision</a:t>
            </a:r>
          </a:p>
          <a:p>
            <a:pPr algn="ctr">
              <a:buFont typeface="Arial" charset="0"/>
              <a:buNone/>
            </a:pPr>
            <a:r>
              <a:rPr lang="en-GB" i="1"/>
              <a:t> </a:t>
            </a:r>
          </a:p>
        </p:txBody>
      </p:sp>
      <p:sp>
        <p:nvSpPr>
          <p:cNvPr id="11" name="10 Flecha derecha"/>
          <p:cNvSpPr>
            <a:spLocks noChangeArrowheads="1"/>
          </p:cNvSpPr>
          <p:nvPr/>
        </p:nvSpPr>
        <p:spPr bwMode="auto">
          <a:xfrm>
            <a:off x="1844675" y="3929063"/>
            <a:ext cx="857250" cy="571500"/>
          </a:xfrm>
          <a:prstGeom prst="rightArrow">
            <a:avLst>
              <a:gd name="adj1" fmla="val 50000"/>
              <a:gd name="adj2" fmla="val 50000"/>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2" name="Rectangle 3"/>
          <p:cNvSpPr txBox="1">
            <a:spLocks/>
          </p:cNvSpPr>
          <p:nvPr/>
        </p:nvSpPr>
        <p:spPr bwMode="auto">
          <a:xfrm>
            <a:off x="2571750" y="3929063"/>
            <a:ext cx="1701800" cy="857250"/>
          </a:xfrm>
          <a:prstGeom prst="rect">
            <a:avLst/>
          </a:prstGeom>
          <a:noFill/>
          <a:ln w="9525">
            <a:noFill/>
            <a:miter lim="800000"/>
            <a:headEnd/>
            <a:tailEnd/>
          </a:ln>
        </p:spPr>
        <p:txBody>
          <a:bodyPr/>
          <a:lstStyle/>
          <a:p>
            <a:pPr algn="ctr">
              <a:buFont typeface="Arial" charset="0"/>
              <a:buNone/>
            </a:pPr>
            <a:r>
              <a:rPr lang="en-GB" i="1"/>
              <a:t>Long-term Strategy</a:t>
            </a:r>
          </a:p>
          <a:p>
            <a:pPr algn="ctr">
              <a:buFont typeface="Arial" charset="0"/>
              <a:buNone/>
            </a:pPr>
            <a:r>
              <a:rPr lang="en-GB" i="1"/>
              <a:t> </a:t>
            </a:r>
          </a:p>
        </p:txBody>
      </p:sp>
      <p:sp>
        <p:nvSpPr>
          <p:cNvPr id="13" name="12 Flecha derecha"/>
          <p:cNvSpPr>
            <a:spLocks noChangeArrowheads="1"/>
          </p:cNvSpPr>
          <p:nvPr/>
        </p:nvSpPr>
        <p:spPr bwMode="auto">
          <a:xfrm>
            <a:off x="4143375" y="3929063"/>
            <a:ext cx="857250" cy="571500"/>
          </a:xfrm>
          <a:prstGeom prst="rightArrow">
            <a:avLst>
              <a:gd name="adj1" fmla="val 50000"/>
              <a:gd name="adj2" fmla="val 50000"/>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4" name="Rectangle 3"/>
          <p:cNvSpPr txBox="1">
            <a:spLocks/>
          </p:cNvSpPr>
          <p:nvPr/>
        </p:nvSpPr>
        <p:spPr bwMode="auto">
          <a:xfrm>
            <a:off x="5072063" y="3281363"/>
            <a:ext cx="1701800" cy="857250"/>
          </a:xfrm>
          <a:prstGeom prst="rect">
            <a:avLst/>
          </a:prstGeom>
          <a:noFill/>
          <a:ln w="9525">
            <a:noFill/>
            <a:miter lim="800000"/>
            <a:headEnd/>
            <a:tailEnd/>
          </a:ln>
        </p:spPr>
        <p:txBody>
          <a:bodyPr/>
          <a:lstStyle/>
          <a:p>
            <a:pPr algn="ctr">
              <a:buFont typeface="Arial" charset="0"/>
              <a:buNone/>
            </a:pPr>
            <a:r>
              <a:rPr lang="en-GB" i="1" dirty="0"/>
              <a:t>Strategic Objectives</a:t>
            </a:r>
          </a:p>
          <a:p>
            <a:pPr algn="ctr">
              <a:buFont typeface="Arial" charset="0"/>
              <a:buNone/>
            </a:pPr>
            <a:r>
              <a:rPr lang="en-GB" i="1" dirty="0"/>
              <a:t>Objective 1</a:t>
            </a:r>
          </a:p>
          <a:p>
            <a:pPr algn="ctr">
              <a:buFont typeface="Arial" charset="0"/>
              <a:buNone/>
            </a:pPr>
            <a:r>
              <a:rPr lang="en-GB" i="1" dirty="0"/>
              <a:t>Objective 2</a:t>
            </a:r>
          </a:p>
          <a:p>
            <a:pPr algn="ctr">
              <a:buFont typeface="Arial" charset="0"/>
              <a:buNone/>
            </a:pPr>
            <a:r>
              <a:rPr lang="en-GB" i="1" dirty="0"/>
              <a:t>Objective 3</a:t>
            </a:r>
          </a:p>
          <a:p>
            <a:pPr algn="ctr">
              <a:buFont typeface="Arial" charset="0"/>
              <a:buNone/>
            </a:pPr>
            <a:r>
              <a:rPr lang="en-GB" i="1" dirty="0"/>
              <a:t>...</a:t>
            </a:r>
          </a:p>
          <a:p>
            <a:pPr algn="ctr">
              <a:buFont typeface="Arial" charset="0"/>
              <a:buNone/>
            </a:pPr>
            <a:r>
              <a:rPr lang="en-GB" i="1" dirty="0"/>
              <a:t>Objective N</a:t>
            </a:r>
          </a:p>
          <a:p>
            <a:pPr algn="ctr">
              <a:buFont typeface="Arial" charset="0"/>
              <a:buNone/>
            </a:pPr>
            <a:endParaRPr lang="en-GB" i="1" dirty="0"/>
          </a:p>
          <a:p>
            <a:pPr algn="ctr">
              <a:buFont typeface="Arial" charset="0"/>
              <a:buNone/>
            </a:pPr>
            <a:r>
              <a:rPr lang="en-GB" i="1" dirty="0"/>
              <a:t> </a:t>
            </a:r>
          </a:p>
        </p:txBody>
      </p:sp>
      <p:sp>
        <p:nvSpPr>
          <p:cNvPr id="15" name="Rectangle 3"/>
          <p:cNvSpPr txBox="1">
            <a:spLocks/>
          </p:cNvSpPr>
          <p:nvPr/>
        </p:nvSpPr>
        <p:spPr bwMode="auto">
          <a:xfrm>
            <a:off x="7046913" y="3281363"/>
            <a:ext cx="1701800" cy="857250"/>
          </a:xfrm>
          <a:prstGeom prst="rect">
            <a:avLst/>
          </a:prstGeom>
          <a:noFill/>
          <a:ln w="9525">
            <a:noFill/>
            <a:miter lim="800000"/>
            <a:headEnd/>
            <a:tailEnd/>
          </a:ln>
        </p:spPr>
        <p:txBody>
          <a:bodyPr/>
          <a:lstStyle/>
          <a:p>
            <a:pPr algn="ctr">
              <a:buFont typeface="Arial" charset="0"/>
              <a:buNone/>
            </a:pPr>
            <a:r>
              <a:rPr lang="en-GB" i="1"/>
              <a:t>Future Planning</a:t>
            </a:r>
          </a:p>
          <a:p>
            <a:pPr algn="ctr">
              <a:buFont typeface="Arial" charset="0"/>
              <a:buNone/>
            </a:pPr>
            <a:r>
              <a:rPr lang="en-GB" i="1"/>
              <a:t>Project 1</a:t>
            </a:r>
          </a:p>
          <a:p>
            <a:pPr algn="ctr">
              <a:buFont typeface="Arial" charset="0"/>
              <a:buNone/>
            </a:pPr>
            <a:r>
              <a:rPr lang="en-GB" i="1"/>
              <a:t>Project 2</a:t>
            </a:r>
          </a:p>
          <a:p>
            <a:pPr algn="ctr">
              <a:buFont typeface="Arial" charset="0"/>
              <a:buNone/>
            </a:pPr>
            <a:r>
              <a:rPr lang="en-GB" i="1"/>
              <a:t>Project 3</a:t>
            </a:r>
          </a:p>
          <a:p>
            <a:pPr algn="ctr">
              <a:buFont typeface="Arial" charset="0"/>
              <a:buNone/>
            </a:pPr>
            <a:r>
              <a:rPr lang="en-GB" i="1"/>
              <a:t>...</a:t>
            </a:r>
          </a:p>
          <a:p>
            <a:pPr algn="ctr">
              <a:buFont typeface="Arial" charset="0"/>
              <a:buNone/>
            </a:pPr>
            <a:r>
              <a:rPr lang="en-GB" i="1"/>
              <a:t>Project N</a:t>
            </a:r>
          </a:p>
          <a:p>
            <a:pPr algn="ctr">
              <a:buFont typeface="Arial" charset="0"/>
              <a:buNone/>
            </a:pPr>
            <a:endParaRPr lang="en-GB" i="1"/>
          </a:p>
          <a:p>
            <a:pPr algn="ctr">
              <a:buFont typeface="Arial" charset="0"/>
              <a:buNone/>
            </a:pPr>
            <a:r>
              <a:rPr lang="en-GB" i="1"/>
              <a:t> </a:t>
            </a:r>
          </a:p>
        </p:txBody>
      </p:sp>
      <p:grpSp>
        <p:nvGrpSpPr>
          <p:cNvPr id="2" name="22 Grupo"/>
          <p:cNvGrpSpPr>
            <a:grpSpLocks/>
          </p:cNvGrpSpPr>
          <p:nvPr/>
        </p:nvGrpSpPr>
        <p:grpSpPr bwMode="auto">
          <a:xfrm>
            <a:off x="6773863" y="4138613"/>
            <a:ext cx="525462" cy="1649412"/>
            <a:chOff x="6773848" y="4138619"/>
            <a:chExt cx="525526" cy="1649423"/>
          </a:xfrm>
        </p:grpSpPr>
        <p:cxnSp>
          <p:nvCxnSpPr>
            <p:cNvPr id="17" name="16 Conector recto de flecha"/>
            <p:cNvCxnSpPr>
              <a:cxnSpLocks noChangeShapeType="1"/>
            </p:cNvCxnSpPr>
            <p:nvPr/>
          </p:nvCxnSpPr>
          <p:spPr bwMode="auto">
            <a:xfrm>
              <a:off x="6773848" y="4138619"/>
              <a:ext cx="512824" cy="1587"/>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18" name="17 Conector recto de flecha"/>
            <p:cNvCxnSpPr>
              <a:cxnSpLocks noChangeShapeType="1"/>
            </p:cNvCxnSpPr>
            <p:nvPr/>
          </p:nvCxnSpPr>
          <p:spPr bwMode="auto">
            <a:xfrm>
              <a:off x="6786550" y="4570422"/>
              <a:ext cx="512824" cy="1587"/>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19" name="18 Conector recto de flecha"/>
            <p:cNvCxnSpPr>
              <a:cxnSpLocks noChangeShapeType="1"/>
            </p:cNvCxnSpPr>
            <p:nvPr/>
          </p:nvCxnSpPr>
          <p:spPr bwMode="auto">
            <a:xfrm>
              <a:off x="6786550" y="5000637"/>
              <a:ext cx="512824" cy="1588"/>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20" name="19 Conector recto de flecha"/>
            <p:cNvCxnSpPr>
              <a:cxnSpLocks noChangeShapeType="1"/>
            </p:cNvCxnSpPr>
            <p:nvPr/>
          </p:nvCxnSpPr>
          <p:spPr bwMode="auto">
            <a:xfrm>
              <a:off x="6786550" y="5786455"/>
              <a:ext cx="512824" cy="1587"/>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grpSp>
      <p:sp>
        <p:nvSpPr>
          <p:cNvPr id="7183" name="Litebulb"/>
          <p:cNvSpPr>
            <a:spLocks noEditPoints="1" noChangeArrowheads="1"/>
          </p:cNvSpPr>
          <p:nvPr/>
        </p:nvSpPr>
        <p:spPr bwMode="auto">
          <a:xfrm>
            <a:off x="360363" y="5000625"/>
            <a:ext cx="998537" cy="1216025"/>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0 60000 65536"/>
              <a:gd name="T9" fmla="*/ 0 60000 65536"/>
              <a:gd name="T10" fmla="*/ 0 60000 65536"/>
              <a:gd name="T11" fmla="*/ 0 60000 65536"/>
              <a:gd name="T12" fmla="*/ 3556 w 21600"/>
              <a:gd name="T13" fmla="*/ 2188 h 21600"/>
              <a:gd name="T14" fmla="*/ 18277 w 21600"/>
              <a:gd name="T15" fmla="*/ 9282 h 21600"/>
            </a:gdLst>
            <a:ahLst/>
            <a:cxnLst>
              <a:cxn ang="T8">
                <a:pos x="T0" y="T1"/>
              </a:cxn>
              <a:cxn ang="T9">
                <a:pos x="T2" y="T3"/>
              </a:cxn>
              <a:cxn ang="T10">
                <a:pos x="T4" y="T5"/>
              </a:cxn>
              <a:cxn ang="T11">
                <a:pos x="T6" y="T7"/>
              </a:cxn>
            </a:cxnLst>
            <a:rect l="T12" t="T13" r="T14" b="T15"/>
            <a:pathLst>
              <a:path w="21600" h="21600" extrusionOk="0">
                <a:moveTo>
                  <a:pt x="10825" y="21723"/>
                </a:moveTo>
                <a:lnTo>
                  <a:pt x="11215" y="21723"/>
                </a:lnTo>
                <a:lnTo>
                  <a:pt x="11552" y="21688"/>
                </a:lnTo>
                <a:lnTo>
                  <a:pt x="11916" y="21617"/>
                </a:lnTo>
                <a:lnTo>
                  <a:pt x="12253" y="21547"/>
                </a:lnTo>
                <a:lnTo>
                  <a:pt x="12617" y="21441"/>
                </a:lnTo>
                <a:lnTo>
                  <a:pt x="12902" y="21317"/>
                </a:lnTo>
                <a:lnTo>
                  <a:pt x="13162" y="21176"/>
                </a:lnTo>
                <a:lnTo>
                  <a:pt x="13396" y="21000"/>
                </a:lnTo>
                <a:lnTo>
                  <a:pt x="13655" y="20841"/>
                </a:lnTo>
                <a:lnTo>
                  <a:pt x="13863" y="20629"/>
                </a:lnTo>
                <a:lnTo>
                  <a:pt x="14045" y="20435"/>
                </a:lnTo>
                <a:lnTo>
                  <a:pt x="14200" y="20223"/>
                </a:lnTo>
                <a:lnTo>
                  <a:pt x="14356" y="19994"/>
                </a:lnTo>
                <a:lnTo>
                  <a:pt x="14460" y="19747"/>
                </a:lnTo>
                <a:lnTo>
                  <a:pt x="14512" y="19482"/>
                </a:lnTo>
                <a:lnTo>
                  <a:pt x="14512" y="19235"/>
                </a:lnTo>
                <a:lnTo>
                  <a:pt x="14512" y="19147"/>
                </a:lnTo>
                <a:lnTo>
                  <a:pt x="14512" y="18900"/>
                </a:lnTo>
                <a:lnTo>
                  <a:pt x="14512" y="18529"/>
                </a:lnTo>
                <a:lnTo>
                  <a:pt x="14512" y="18052"/>
                </a:lnTo>
                <a:lnTo>
                  <a:pt x="14512" y="17505"/>
                </a:lnTo>
                <a:lnTo>
                  <a:pt x="14512" y="16976"/>
                </a:lnTo>
                <a:lnTo>
                  <a:pt x="14512" y="16464"/>
                </a:lnTo>
                <a:lnTo>
                  <a:pt x="14512" y="15952"/>
                </a:lnTo>
                <a:lnTo>
                  <a:pt x="14512" y="15758"/>
                </a:lnTo>
                <a:lnTo>
                  <a:pt x="14616" y="15547"/>
                </a:lnTo>
                <a:lnTo>
                  <a:pt x="14694" y="15352"/>
                </a:lnTo>
                <a:lnTo>
                  <a:pt x="14798" y="15141"/>
                </a:lnTo>
                <a:lnTo>
                  <a:pt x="15161" y="14735"/>
                </a:lnTo>
                <a:lnTo>
                  <a:pt x="15602" y="14329"/>
                </a:lnTo>
                <a:lnTo>
                  <a:pt x="16745" y="13552"/>
                </a:lnTo>
                <a:lnTo>
                  <a:pt x="18043" y="12670"/>
                </a:lnTo>
                <a:lnTo>
                  <a:pt x="18744" y="12194"/>
                </a:lnTo>
                <a:lnTo>
                  <a:pt x="19341" y="11647"/>
                </a:lnTo>
                <a:lnTo>
                  <a:pt x="19938" y="11099"/>
                </a:lnTo>
                <a:lnTo>
                  <a:pt x="20483" y="10464"/>
                </a:lnTo>
                <a:lnTo>
                  <a:pt x="20743" y="10164"/>
                </a:lnTo>
                <a:lnTo>
                  <a:pt x="20950" y="9794"/>
                </a:lnTo>
                <a:lnTo>
                  <a:pt x="21132" y="9441"/>
                </a:lnTo>
                <a:lnTo>
                  <a:pt x="21288" y="9035"/>
                </a:lnTo>
                <a:lnTo>
                  <a:pt x="21444" y="8664"/>
                </a:lnTo>
                <a:lnTo>
                  <a:pt x="21548" y="8223"/>
                </a:lnTo>
                <a:lnTo>
                  <a:pt x="21600" y="7782"/>
                </a:lnTo>
                <a:lnTo>
                  <a:pt x="21600" y="7341"/>
                </a:lnTo>
                <a:lnTo>
                  <a:pt x="21600" y="6935"/>
                </a:lnTo>
                <a:lnTo>
                  <a:pt x="21548" y="6564"/>
                </a:lnTo>
                <a:lnTo>
                  <a:pt x="21496" y="6229"/>
                </a:lnTo>
                <a:lnTo>
                  <a:pt x="21392" y="5858"/>
                </a:lnTo>
                <a:lnTo>
                  <a:pt x="21288" y="5523"/>
                </a:lnTo>
                <a:lnTo>
                  <a:pt x="21132" y="5135"/>
                </a:lnTo>
                <a:lnTo>
                  <a:pt x="20950" y="4800"/>
                </a:lnTo>
                <a:lnTo>
                  <a:pt x="20743" y="4464"/>
                </a:lnTo>
                <a:lnTo>
                  <a:pt x="20535" y="4164"/>
                </a:lnTo>
                <a:lnTo>
                  <a:pt x="20301" y="3847"/>
                </a:lnTo>
                <a:lnTo>
                  <a:pt x="20042" y="3547"/>
                </a:lnTo>
                <a:lnTo>
                  <a:pt x="19782" y="3247"/>
                </a:lnTo>
                <a:lnTo>
                  <a:pt x="19133" y="2664"/>
                </a:lnTo>
                <a:lnTo>
                  <a:pt x="18458" y="2152"/>
                </a:lnTo>
                <a:lnTo>
                  <a:pt x="17705" y="1694"/>
                </a:lnTo>
                <a:lnTo>
                  <a:pt x="16849" y="1252"/>
                </a:lnTo>
                <a:lnTo>
                  <a:pt x="16407" y="1076"/>
                </a:lnTo>
                <a:lnTo>
                  <a:pt x="15940" y="900"/>
                </a:lnTo>
                <a:lnTo>
                  <a:pt x="15499" y="741"/>
                </a:lnTo>
                <a:lnTo>
                  <a:pt x="15057" y="600"/>
                </a:lnTo>
                <a:lnTo>
                  <a:pt x="14564" y="458"/>
                </a:lnTo>
                <a:lnTo>
                  <a:pt x="14045" y="335"/>
                </a:lnTo>
                <a:lnTo>
                  <a:pt x="13500" y="229"/>
                </a:lnTo>
                <a:lnTo>
                  <a:pt x="13006" y="158"/>
                </a:lnTo>
                <a:lnTo>
                  <a:pt x="12461" y="88"/>
                </a:lnTo>
                <a:lnTo>
                  <a:pt x="11968" y="52"/>
                </a:lnTo>
                <a:lnTo>
                  <a:pt x="11423" y="17"/>
                </a:lnTo>
                <a:lnTo>
                  <a:pt x="10825" y="17"/>
                </a:lnTo>
                <a:lnTo>
                  <a:pt x="10254" y="17"/>
                </a:lnTo>
                <a:lnTo>
                  <a:pt x="9709" y="52"/>
                </a:lnTo>
                <a:lnTo>
                  <a:pt x="9216" y="88"/>
                </a:lnTo>
                <a:lnTo>
                  <a:pt x="8671" y="158"/>
                </a:lnTo>
                <a:lnTo>
                  <a:pt x="8177" y="229"/>
                </a:lnTo>
                <a:lnTo>
                  <a:pt x="7632" y="335"/>
                </a:lnTo>
                <a:lnTo>
                  <a:pt x="7113" y="458"/>
                </a:lnTo>
                <a:lnTo>
                  <a:pt x="6620" y="600"/>
                </a:lnTo>
                <a:lnTo>
                  <a:pt x="6178" y="741"/>
                </a:lnTo>
                <a:lnTo>
                  <a:pt x="5737" y="900"/>
                </a:lnTo>
                <a:lnTo>
                  <a:pt x="5270" y="1076"/>
                </a:lnTo>
                <a:lnTo>
                  <a:pt x="4828" y="1252"/>
                </a:lnTo>
                <a:lnTo>
                  <a:pt x="3972" y="1694"/>
                </a:lnTo>
                <a:lnTo>
                  <a:pt x="3219" y="2152"/>
                </a:lnTo>
                <a:lnTo>
                  <a:pt x="2544" y="2664"/>
                </a:lnTo>
                <a:lnTo>
                  <a:pt x="1895" y="3247"/>
                </a:lnTo>
                <a:lnTo>
                  <a:pt x="1635" y="3547"/>
                </a:lnTo>
                <a:lnTo>
                  <a:pt x="1375" y="3847"/>
                </a:lnTo>
                <a:lnTo>
                  <a:pt x="1142" y="4164"/>
                </a:lnTo>
                <a:lnTo>
                  <a:pt x="934" y="4464"/>
                </a:lnTo>
                <a:lnTo>
                  <a:pt x="726" y="4800"/>
                </a:lnTo>
                <a:lnTo>
                  <a:pt x="545" y="5135"/>
                </a:lnTo>
                <a:lnTo>
                  <a:pt x="389" y="5523"/>
                </a:lnTo>
                <a:lnTo>
                  <a:pt x="285" y="5858"/>
                </a:lnTo>
                <a:lnTo>
                  <a:pt x="181" y="6229"/>
                </a:lnTo>
                <a:lnTo>
                  <a:pt x="129" y="6564"/>
                </a:lnTo>
                <a:lnTo>
                  <a:pt x="77" y="6935"/>
                </a:lnTo>
                <a:lnTo>
                  <a:pt x="77" y="7341"/>
                </a:lnTo>
                <a:lnTo>
                  <a:pt x="77" y="7782"/>
                </a:lnTo>
                <a:lnTo>
                  <a:pt x="129" y="8223"/>
                </a:lnTo>
                <a:lnTo>
                  <a:pt x="233" y="8664"/>
                </a:lnTo>
                <a:lnTo>
                  <a:pt x="389" y="9035"/>
                </a:lnTo>
                <a:lnTo>
                  <a:pt x="545" y="9441"/>
                </a:lnTo>
                <a:lnTo>
                  <a:pt x="726" y="9794"/>
                </a:lnTo>
                <a:lnTo>
                  <a:pt x="934" y="10164"/>
                </a:lnTo>
                <a:lnTo>
                  <a:pt x="1194" y="10464"/>
                </a:lnTo>
                <a:lnTo>
                  <a:pt x="1739" y="11099"/>
                </a:lnTo>
                <a:lnTo>
                  <a:pt x="2336" y="11647"/>
                </a:lnTo>
                <a:lnTo>
                  <a:pt x="2933" y="12194"/>
                </a:lnTo>
                <a:lnTo>
                  <a:pt x="3634" y="12670"/>
                </a:lnTo>
                <a:lnTo>
                  <a:pt x="4932" y="13552"/>
                </a:lnTo>
                <a:lnTo>
                  <a:pt x="6075" y="14329"/>
                </a:lnTo>
                <a:lnTo>
                  <a:pt x="6516" y="14735"/>
                </a:lnTo>
                <a:lnTo>
                  <a:pt x="6879" y="15141"/>
                </a:lnTo>
                <a:lnTo>
                  <a:pt x="6983" y="15352"/>
                </a:lnTo>
                <a:lnTo>
                  <a:pt x="7061" y="15547"/>
                </a:lnTo>
                <a:lnTo>
                  <a:pt x="7165" y="15758"/>
                </a:lnTo>
                <a:lnTo>
                  <a:pt x="7165" y="15952"/>
                </a:lnTo>
                <a:lnTo>
                  <a:pt x="7165" y="16464"/>
                </a:lnTo>
                <a:lnTo>
                  <a:pt x="7165" y="16976"/>
                </a:lnTo>
                <a:lnTo>
                  <a:pt x="7165" y="17505"/>
                </a:lnTo>
                <a:lnTo>
                  <a:pt x="7165" y="18052"/>
                </a:lnTo>
                <a:lnTo>
                  <a:pt x="7165" y="18529"/>
                </a:lnTo>
                <a:lnTo>
                  <a:pt x="7165" y="18900"/>
                </a:lnTo>
                <a:lnTo>
                  <a:pt x="7165" y="19147"/>
                </a:lnTo>
                <a:lnTo>
                  <a:pt x="7165" y="19235"/>
                </a:lnTo>
                <a:lnTo>
                  <a:pt x="7165" y="19482"/>
                </a:lnTo>
                <a:lnTo>
                  <a:pt x="7217" y="19747"/>
                </a:lnTo>
                <a:lnTo>
                  <a:pt x="7321" y="19994"/>
                </a:lnTo>
                <a:lnTo>
                  <a:pt x="7476" y="20223"/>
                </a:lnTo>
                <a:lnTo>
                  <a:pt x="7632" y="20435"/>
                </a:lnTo>
                <a:lnTo>
                  <a:pt x="7814" y="20629"/>
                </a:lnTo>
                <a:lnTo>
                  <a:pt x="8022" y="20841"/>
                </a:lnTo>
                <a:lnTo>
                  <a:pt x="8281" y="21000"/>
                </a:lnTo>
                <a:lnTo>
                  <a:pt x="8515" y="21176"/>
                </a:lnTo>
                <a:lnTo>
                  <a:pt x="8775" y="21317"/>
                </a:lnTo>
                <a:lnTo>
                  <a:pt x="9060" y="21441"/>
                </a:lnTo>
                <a:lnTo>
                  <a:pt x="9424" y="21547"/>
                </a:lnTo>
                <a:lnTo>
                  <a:pt x="9761" y="21617"/>
                </a:lnTo>
                <a:lnTo>
                  <a:pt x="10125" y="21688"/>
                </a:lnTo>
                <a:lnTo>
                  <a:pt x="10462" y="21723"/>
                </a:lnTo>
                <a:lnTo>
                  <a:pt x="10825" y="21723"/>
                </a:lnTo>
                <a:close/>
              </a:path>
              <a:path w="21600" h="21600" extrusionOk="0">
                <a:moveTo>
                  <a:pt x="9242" y="14417"/>
                </a:moveTo>
                <a:lnTo>
                  <a:pt x="8541" y="12035"/>
                </a:lnTo>
                <a:lnTo>
                  <a:pt x="7295" y="10129"/>
                </a:lnTo>
                <a:lnTo>
                  <a:pt x="6905" y="9652"/>
                </a:lnTo>
                <a:lnTo>
                  <a:pt x="8541" y="10182"/>
                </a:lnTo>
                <a:lnTo>
                  <a:pt x="9787" y="9547"/>
                </a:lnTo>
                <a:lnTo>
                  <a:pt x="11189" y="10129"/>
                </a:lnTo>
                <a:lnTo>
                  <a:pt x="12279" y="9547"/>
                </a:lnTo>
                <a:lnTo>
                  <a:pt x="13370" y="10076"/>
                </a:lnTo>
                <a:lnTo>
                  <a:pt x="14850" y="9652"/>
                </a:lnTo>
                <a:lnTo>
                  <a:pt x="12902" y="12247"/>
                </a:lnTo>
                <a:lnTo>
                  <a:pt x="12357" y="14417"/>
                </a:lnTo>
                <a:moveTo>
                  <a:pt x="7191" y="15952"/>
                </a:moveTo>
                <a:lnTo>
                  <a:pt x="14512" y="15952"/>
                </a:lnTo>
                <a:lnTo>
                  <a:pt x="14512" y="17064"/>
                </a:lnTo>
                <a:lnTo>
                  <a:pt x="7191" y="17047"/>
                </a:lnTo>
                <a:lnTo>
                  <a:pt x="7191" y="18123"/>
                </a:lnTo>
                <a:lnTo>
                  <a:pt x="14512" y="18158"/>
                </a:lnTo>
                <a:lnTo>
                  <a:pt x="14538" y="19182"/>
                </a:lnTo>
                <a:lnTo>
                  <a:pt x="7217" y="19182"/>
                </a:lnTo>
              </a:path>
            </a:pathLst>
          </a:custGeom>
          <a:solidFill>
            <a:srgbClr val="FFFFCC"/>
          </a:solidFill>
          <a:ln w="57150">
            <a:solidFill>
              <a:srgbClr val="000000"/>
            </a:solidFill>
            <a:miter lim="800000"/>
            <a:headEnd/>
            <a:tailEnd/>
          </a:ln>
        </p:spPr>
        <p:txBody>
          <a:bodyPr/>
          <a:lstStyle/>
          <a:p>
            <a:endParaRPr lang="de-DE"/>
          </a:p>
        </p:txBody>
      </p:sp>
      <p:sp>
        <p:nvSpPr>
          <p:cNvPr id="22"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box(in)">
                                      <p:cBhvr>
                                        <p:cTn id="7" dur="500"/>
                                        <p:tgtEl>
                                          <p:spTgt spid="61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ox(i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ox(in)">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ox(in)">
                                      <p:cBhvr>
                                        <p:cTn id="4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10" grpId="0"/>
      <p:bldP spid="11" grpId="0" animBg="1"/>
      <p:bldP spid="12" grpId="0"/>
      <p:bldP spid="13" grpId="0" animBg="1"/>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xfrm>
            <a:off x="6948488" y="6453188"/>
            <a:ext cx="2133600" cy="336550"/>
          </a:xfrm>
          <a:noFill/>
        </p:spPr>
        <p:txBody>
          <a:bodyPr/>
          <a:lstStyle/>
          <a:p>
            <a:fld id="{A4B1D70A-020B-44D7-B95D-1ECD0B20BC4C}" type="slidenum">
              <a:rPr lang="en-GB" sz="1400"/>
              <a:pPr/>
              <a:t>4</a:t>
            </a:fld>
            <a:endParaRPr lang="en-GB" sz="1400"/>
          </a:p>
        </p:txBody>
      </p:sp>
      <p:sp>
        <p:nvSpPr>
          <p:cNvPr id="8195" name="Rectangle 2"/>
          <p:cNvSpPr>
            <a:spLocks noGrp="1"/>
          </p:cNvSpPr>
          <p:nvPr>
            <p:ph type="title" idx="4294967295"/>
          </p:nvPr>
        </p:nvSpPr>
        <p:spPr>
          <a:xfrm>
            <a:off x="0" y="919163"/>
            <a:ext cx="8388350" cy="504825"/>
          </a:xfrm>
          <a:prstGeom prst="rect">
            <a:avLst/>
          </a:prstGeom>
        </p:spPr>
        <p:txBody>
          <a:bodyPr/>
          <a:lstStyle/>
          <a:p>
            <a:pPr eaLnBrk="1" hangingPunct="1"/>
            <a:r>
              <a:rPr lang="en-GB" sz="1800" dirty="0" smtClean="0"/>
              <a:t>So, the aim of the project should be:</a:t>
            </a:r>
          </a:p>
        </p:txBody>
      </p:sp>
      <p:sp>
        <p:nvSpPr>
          <p:cNvPr id="8196" name="Text Box 4"/>
          <p:cNvSpPr txBox="1">
            <a:spLocks noChangeArrowheads="1"/>
          </p:cNvSpPr>
          <p:nvPr/>
        </p:nvSpPr>
        <p:spPr bwMode="auto">
          <a:xfrm>
            <a:off x="0" y="391318"/>
            <a:ext cx="8974138" cy="430887"/>
          </a:xfrm>
          <a:prstGeom prst="rect">
            <a:avLst/>
          </a:prstGeom>
          <a:noFill/>
          <a:ln w="9525">
            <a:noFill/>
            <a:miter lim="800000"/>
            <a:headEnd/>
            <a:tailEnd/>
          </a:ln>
        </p:spPr>
        <p:txBody>
          <a:bodyPr>
            <a:spAutoFit/>
          </a:bodyPr>
          <a:lstStyle/>
          <a:p>
            <a:r>
              <a:rPr lang="en-GB" sz="2200" i="1" dirty="0">
                <a:solidFill>
                  <a:srgbClr val="808285"/>
                </a:solidFill>
              </a:rPr>
              <a:t> 1. Introduction to </a:t>
            </a:r>
            <a:r>
              <a:rPr lang="en-GB" sz="2200" i="1" dirty="0" smtClean="0">
                <a:solidFill>
                  <a:srgbClr val="808285"/>
                </a:solidFill>
              </a:rPr>
              <a:t>S&amp;T Communication and Popularisation</a:t>
            </a:r>
            <a:endParaRPr lang="en-GB" sz="2200" i="1" dirty="0">
              <a:solidFill>
                <a:srgbClr val="808285"/>
              </a:solidFill>
            </a:endParaRPr>
          </a:p>
        </p:txBody>
      </p:sp>
      <p:sp>
        <p:nvSpPr>
          <p:cNvPr id="14" name="Rectangle 3"/>
          <p:cNvSpPr txBox="1">
            <a:spLocks/>
          </p:cNvSpPr>
          <p:nvPr/>
        </p:nvSpPr>
        <p:spPr bwMode="auto">
          <a:xfrm>
            <a:off x="107950" y="2000250"/>
            <a:ext cx="3678238" cy="2862263"/>
          </a:xfrm>
          <a:prstGeom prst="rect">
            <a:avLst/>
          </a:prstGeom>
          <a:noFill/>
          <a:ln w="9525">
            <a:noFill/>
            <a:miter lim="800000"/>
            <a:headEnd/>
            <a:tailEnd/>
          </a:ln>
        </p:spPr>
        <p:txBody>
          <a:bodyPr/>
          <a:lstStyle/>
          <a:p>
            <a:pPr>
              <a:buFont typeface="Arial" charset="0"/>
              <a:buNone/>
            </a:pPr>
            <a:r>
              <a:rPr lang="en-GB" i="1" dirty="0"/>
              <a:t>For instances:</a:t>
            </a:r>
          </a:p>
          <a:p>
            <a:pPr algn="ctr">
              <a:buFont typeface="Arial" charset="0"/>
              <a:buNone/>
            </a:pPr>
            <a:r>
              <a:rPr lang="en-GB" i="1" dirty="0"/>
              <a:t>Strategic Objectives</a:t>
            </a:r>
          </a:p>
          <a:p>
            <a:pPr>
              <a:buFont typeface="Arial" charset="0"/>
              <a:buChar char="•"/>
            </a:pPr>
            <a:r>
              <a:rPr lang="en-GB" i="1" dirty="0"/>
              <a:t>To eradicate open defecation in our </a:t>
            </a:r>
            <a:r>
              <a:rPr lang="en-GB" i="1" dirty="0" smtClean="0"/>
              <a:t>country </a:t>
            </a:r>
            <a:r>
              <a:rPr lang="en-GB" i="1" dirty="0"/>
              <a:t>by </a:t>
            </a:r>
            <a:r>
              <a:rPr lang="en-GB" i="1" dirty="0" smtClean="0"/>
              <a:t>2021</a:t>
            </a:r>
            <a:endParaRPr lang="en-GB" i="1" dirty="0"/>
          </a:p>
          <a:p>
            <a:pPr>
              <a:buFont typeface="Arial" charset="0"/>
              <a:buChar char="•"/>
            </a:pPr>
            <a:r>
              <a:rPr lang="en-GB" i="1" dirty="0"/>
              <a:t> To increase the access to improved sanitation facilities to 90% by 2020.</a:t>
            </a:r>
          </a:p>
          <a:p>
            <a:pPr>
              <a:buFont typeface="Arial" charset="0"/>
              <a:buChar char="•"/>
            </a:pPr>
            <a:r>
              <a:rPr lang="en-GB" i="1" dirty="0"/>
              <a:t>To safely reuse 50% of treated wastewater in agricultural fields by 2020. </a:t>
            </a:r>
          </a:p>
          <a:p>
            <a:endParaRPr lang="en-GB" i="1" dirty="0"/>
          </a:p>
          <a:p>
            <a:pPr algn="ctr">
              <a:buFont typeface="Arial" charset="0"/>
              <a:buNone/>
            </a:pPr>
            <a:endParaRPr lang="en-GB" i="1" dirty="0"/>
          </a:p>
          <a:p>
            <a:pPr algn="ctr">
              <a:buFont typeface="Arial" charset="0"/>
              <a:buNone/>
            </a:pPr>
            <a:r>
              <a:rPr lang="en-GB" i="1" dirty="0"/>
              <a:t> </a:t>
            </a:r>
          </a:p>
        </p:txBody>
      </p:sp>
      <p:sp>
        <p:nvSpPr>
          <p:cNvPr id="15" name="Rectangle 3"/>
          <p:cNvSpPr txBox="1">
            <a:spLocks/>
          </p:cNvSpPr>
          <p:nvPr/>
        </p:nvSpPr>
        <p:spPr bwMode="auto">
          <a:xfrm>
            <a:off x="4143375" y="2290763"/>
            <a:ext cx="3459163" cy="2792412"/>
          </a:xfrm>
          <a:prstGeom prst="rect">
            <a:avLst/>
          </a:prstGeom>
          <a:noFill/>
          <a:ln w="9525">
            <a:noFill/>
            <a:miter lim="800000"/>
            <a:headEnd/>
            <a:tailEnd/>
          </a:ln>
        </p:spPr>
        <p:txBody>
          <a:bodyPr/>
          <a:lstStyle/>
          <a:p>
            <a:pPr algn="ctr">
              <a:buFont typeface="Arial" charset="0"/>
              <a:buNone/>
            </a:pPr>
            <a:r>
              <a:rPr lang="en-GB" i="1" dirty="0"/>
              <a:t>Actions to be taken:</a:t>
            </a:r>
          </a:p>
          <a:p>
            <a:pPr algn="ctr">
              <a:buFont typeface="Arial" charset="0"/>
              <a:buNone/>
            </a:pPr>
            <a:r>
              <a:rPr lang="en-GB" i="1" dirty="0"/>
              <a:t>Awareness raising campaign...</a:t>
            </a:r>
          </a:p>
          <a:p>
            <a:pPr algn="ctr">
              <a:buFont typeface="Arial" charset="0"/>
              <a:buNone/>
            </a:pPr>
            <a:r>
              <a:rPr lang="en-GB" i="1" dirty="0"/>
              <a:t>Demand creation &amp; information campaign</a:t>
            </a:r>
          </a:p>
          <a:p>
            <a:pPr algn="ctr">
              <a:buFont typeface="Arial" charset="0"/>
              <a:buNone/>
            </a:pPr>
            <a:r>
              <a:rPr lang="en-GB" i="1" dirty="0"/>
              <a:t>Construction of new toilet facilities...</a:t>
            </a:r>
          </a:p>
          <a:p>
            <a:pPr algn="ctr">
              <a:buFont typeface="Arial" charset="0"/>
              <a:buNone/>
            </a:pPr>
            <a:r>
              <a:rPr lang="en-GB" i="1" dirty="0"/>
              <a:t>Construction of a treatment plant...</a:t>
            </a:r>
          </a:p>
          <a:p>
            <a:pPr algn="ctr">
              <a:buFont typeface="Arial" charset="0"/>
              <a:buNone/>
            </a:pPr>
            <a:endParaRPr lang="en-GB" i="1" dirty="0"/>
          </a:p>
          <a:p>
            <a:pPr algn="ctr">
              <a:buFont typeface="Arial" charset="0"/>
              <a:buNone/>
            </a:pPr>
            <a:endParaRPr lang="en-GB" i="1" dirty="0"/>
          </a:p>
          <a:p>
            <a:pPr algn="ctr">
              <a:buFont typeface="Arial" charset="0"/>
              <a:buNone/>
            </a:pPr>
            <a:r>
              <a:rPr lang="en-GB" i="1" dirty="0"/>
              <a:t> </a:t>
            </a:r>
          </a:p>
        </p:txBody>
      </p:sp>
      <p:grpSp>
        <p:nvGrpSpPr>
          <p:cNvPr id="2" name="29 Grupo"/>
          <p:cNvGrpSpPr>
            <a:grpSpLocks/>
          </p:cNvGrpSpPr>
          <p:nvPr/>
        </p:nvGrpSpPr>
        <p:grpSpPr bwMode="auto">
          <a:xfrm>
            <a:off x="3714750" y="2933700"/>
            <a:ext cx="512763" cy="1928813"/>
            <a:chOff x="3714744" y="2933695"/>
            <a:chExt cx="512796" cy="1928826"/>
          </a:xfrm>
        </p:grpSpPr>
        <p:cxnSp>
          <p:nvCxnSpPr>
            <p:cNvPr id="17" name="16 Conector recto de flecha"/>
            <p:cNvCxnSpPr>
              <a:cxnSpLocks noChangeShapeType="1"/>
            </p:cNvCxnSpPr>
            <p:nvPr/>
          </p:nvCxnSpPr>
          <p:spPr bwMode="auto">
            <a:xfrm>
              <a:off x="3714744" y="2933695"/>
              <a:ext cx="512796" cy="1588"/>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18" name="17 Conector recto de flecha"/>
            <p:cNvCxnSpPr>
              <a:cxnSpLocks noChangeShapeType="1"/>
            </p:cNvCxnSpPr>
            <p:nvPr/>
          </p:nvCxnSpPr>
          <p:spPr bwMode="auto">
            <a:xfrm>
              <a:off x="3714744" y="3862389"/>
              <a:ext cx="512796" cy="1587"/>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19" name="18 Conector recto de flecha"/>
            <p:cNvCxnSpPr>
              <a:cxnSpLocks noChangeShapeType="1"/>
            </p:cNvCxnSpPr>
            <p:nvPr/>
          </p:nvCxnSpPr>
          <p:spPr bwMode="auto">
            <a:xfrm>
              <a:off x="3714744" y="4860933"/>
              <a:ext cx="512796" cy="1588"/>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grpSp>
      <p:sp>
        <p:nvSpPr>
          <p:cNvPr id="22" name="21 Rectángulo"/>
          <p:cNvSpPr>
            <a:spLocks noChangeArrowheads="1"/>
          </p:cNvSpPr>
          <p:nvPr/>
        </p:nvSpPr>
        <p:spPr bwMode="auto">
          <a:xfrm>
            <a:off x="642938" y="1357313"/>
            <a:ext cx="7783512" cy="646331"/>
          </a:xfrm>
          <a:prstGeom prst="rect">
            <a:avLst/>
          </a:prstGeom>
          <a:noFill/>
          <a:ln w="9525">
            <a:noFill/>
            <a:miter lim="800000"/>
            <a:headEnd/>
            <a:tailEnd/>
          </a:ln>
        </p:spPr>
        <p:txBody>
          <a:bodyPr>
            <a:spAutoFit/>
          </a:bodyPr>
          <a:lstStyle/>
          <a:p>
            <a:pPr algn="ctr"/>
            <a:r>
              <a:rPr lang="en-US" dirty="0"/>
              <a:t>achieving one or a defined number of strategic objectives and ultimately the </a:t>
            </a:r>
            <a:r>
              <a:rPr lang="en-US" dirty="0" smtClean="0"/>
              <a:t>vision of inculcation of scientific temper among our people</a:t>
            </a:r>
            <a:endParaRPr lang="en-GB" dirty="0"/>
          </a:p>
        </p:txBody>
      </p:sp>
      <p:grpSp>
        <p:nvGrpSpPr>
          <p:cNvPr id="3" name="30 Grupo"/>
          <p:cNvGrpSpPr>
            <a:grpSpLocks/>
          </p:cNvGrpSpPr>
          <p:nvPr/>
        </p:nvGrpSpPr>
        <p:grpSpPr bwMode="auto">
          <a:xfrm>
            <a:off x="7488238" y="2219325"/>
            <a:ext cx="1941512" cy="2216150"/>
            <a:chOff x="7488228" y="2219315"/>
            <a:chExt cx="1941556" cy="2216166"/>
          </a:xfrm>
        </p:grpSpPr>
        <p:cxnSp>
          <p:nvCxnSpPr>
            <p:cNvPr id="23" name="22 Conector recto de flecha"/>
            <p:cNvCxnSpPr>
              <a:cxnSpLocks noChangeShapeType="1"/>
            </p:cNvCxnSpPr>
            <p:nvPr/>
          </p:nvCxnSpPr>
          <p:spPr bwMode="auto">
            <a:xfrm>
              <a:off x="7500928" y="3217860"/>
              <a:ext cx="512774" cy="1587"/>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cxnSp>
          <p:nvCxnSpPr>
            <p:cNvPr id="24" name="23 Conector recto de flecha"/>
            <p:cNvCxnSpPr>
              <a:cxnSpLocks noChangeShapeType="1"/>
            </p:cNvCxnSpPr>
            <p:nvPr/>
          </p:nvCxnSpPr>
          <p:spPr bwMode="auto">
            <a:xfrm>
              <a:off x="7488228" y="4433894"/>
              <a:ext cx="512774" cy="1587"/>
            </a:xfrm>
            <a:prstGeom prst="straightConnector1">
              <a:avLst/>
            </a:prstGeom>
            <a:noFill/>
            <a:ln w="25400">
              <a:solidFill>
                <a:schemeClr val="accent1"/>
              </a:solidFill>
              <a:round/>
              <a:headEnd/>
              <a:tailEnd type="arrow" w="med" len="med"/>
            </a:ln>
            <a:effectLst>
              <a:outerShdw blurRad="63500" dist="20000" dir="5400000" rotWithShape="0">
                <a:srgbClr val="000000">
                  <a:alpha val="37999"/>
                </a:srgbClr>
              </a:outerShdw>
            </a:effectLst>
          </p:spPr>
        </p:cxnSp>
        <p:sp>
          <p:nvSpPr>
            <p:cNvPr id="8207" name="Rectangle 3"/>
            <p:cNvSpPr txBox="1">
              <a:spLocks/>
            </p:cNvSpPr>
            <p:nvPr/>
          </p:nvSpPr>
          <p:spPr bwMode="auto">
            <a:xfrm>
              <a:off x="7728002" y="2219315"/>
              <a:ext cx="1701782" cy="857256"/>
            </a:xfrm>
            <a:prstGeom prst="rect">
              <a:avLst/>
            </a:prstGeom>
            <a:noFill/>
            <a:ln w="9525">
              <a:noFill/>
              <a:miter lim="800000"/>
              <a:headEnd/>
              <a:tailEnd/>
            </a:ln>
          </p:spPr>
          <p:txBody>
            <a:bodyPr/>
            <a:lstStyle/>
            <a:p>
              <a:pPr algn="ctr">
                <a:buFont typeface="Arial" charset="0"/>
                <a:buNone/>
              </a:pPr>
              <a:endParaRPr lang="en-GB" i="1" dirty="0"/>
            </a:p>
            <a:p>
              <a:pPr algn="ctr">
                <a:buFont typeface="Arial" charset="0"/>
                <a:buNone/>
              </a:pPr>
              <a:endParaRPr lang="en-GB" i="1" dirty="0"/>
            </a:p>
            <a:p>
              <a:pPr algn="ctr">
                <a:buFont typeface="Arial" charset="0"/>
                <a:buNone/>
              </a:pPr>
              <a:r>
                <a:rPr lang="en-GB" i="1" dirty="0"/>
                <a:t>Project 1</a:t>
              </a:r>
            </a:p>
            <a:p>
              <a:pPr algn="ctr">
                <a:buFont typeface="Arial" charset="0"/>
                <a:buNone/>
              </a:pPr>
              <a:endParaRPr lang="en-GB" i="1" dirty="0"/>
            </a:p>
            <a:p>
              <a:pPr algn="ctr">
                <a:buFont typeface="Arial" charset="0"/>
                <a:buNone/>
              </a:pPr>
              <a:endParaRPr lang="en-GB" i="1" dirty="0"/>
            </a:p>
            <a:p>
              <a:pPr algn="ctr">
                <a:buFont typeface="Arial" charset="0"/>
                <a:buNone/>
              </a:pPr>
              <a:r>
                <a:rPr lang="en-GB" i="1" dirty="0"/>
                <a:t>Project 2</a:t>
              </a:r>
            </a:p>
            <a:p>
              <a:pPr algn="ctr">
                <a:buFont typeface="Arial" charset="0"/>
                <a:buNone/>
              </a:pPr>
              <a:endParaRPr lang="en-GB" i="1" dirty="0"/>
            </a:p>
            <a:p>
              <a:pPr algn="ctr">
                <a:buFont typeface="Arial" charset="0"/>
                <a:buNone/>
              </a:pPr>
              <a:r>
                <a:rPr lang="en-GB" i="1" dirty="0"/>
                <a:t> </a:t>
              </a:r>
            </a:p>
          </p:txBody>
        </p:sp>
      </p:grpSp>
      <p:grpSp>
        <p:nvGrpSpPr>
          <p:cNvPr id="4" name="28 Grupo"/>
          <p:cNvGrpSpPr>
            <a:grpSpLocks/>
          </p:cNvGrpSpPr>
          <p:nvPr/>
        </p:nvGrpSpPr>
        <p:grpSpPr bwMode="auto">
          <a:xfrm>
            <a:off x="107950" y="5273675"/>
            <a:ext cx="8974138" cy="1087438"/>
            <a:chOff x="107950" y="5273492"/>
            <a:chExt cx="8974138" cy="1087855"/>
          </a:xfrm>
        </p:grpSpPr>
        <p:sp>
          <p:nvSpPr>
            <p:cNvPr id="8203" name="26 Rectángulo"/>
            <p:cNvSpPr>
              <a:spLocks noChangeArrowheads="1"/>
            </p:cNvSpPr>
            <p:nvPr/>
          </p:nvSpPr>
          <p:spPr bwMode="auto">
            <a:xfrm>
              <a:off x="107950" y="5715016"/>
              <a:ext cx="8974138" cy="646331"/>
            </a:xfrm>
            <a:prstGeom prst="rect">
              <a:avLst/>
            </a:prstGeom>
            <a:noFill/>
            <a:ln w="9525">
              <a:noFill/>
              <a:miter lim="800000"/>
              <a:headEnd/>
              <a:tailEnd/>
            </a:ln>
          </p:spPr>
          <p:txBody>
            <a:bodyPr>
              <a:spAutoFit/>
            </a:bodyPr>
            <a:lstStyle/>
            <a:p>
              <a:pPr algn="ctr"/>
              <a:r>
                <a:rPr lang="en-US" dirty="0"/>
                <a:t>Projects may also be stand-alone initiatives, not necessarily integrated into a </a:t>
              </a:r>
              <a:r>
                <a:rPr lang="en-GB" dirty="0"/>
                <a:t>programme</a:t>
              </a:r>
              <a:r>
                <a:rPr lang="en-US" dirty="0"/>
                <a:t>, with several projects contributing to one overall goal. </a:t>
              </a:r>
              <a:endParaRPr lang="en-GB" dirty="0"/>
            </a:p>
          </p:txBody>
        </p:sp>
        <p:sp>
          <p:nvSpPr>
            <p:cNvPr id="8204" name="Rectangle 2"/>
            <p:cNvSpPr txBox="1">
              <a:spLocks/>
            </p:cNvSpPr>
            <p:nvPr/>
          </p:nvSpPr>
          <p:spPr bwMode="auto">
            <a:xfrm>
              <a:off x="357158" y="5273492"/>
              <a:ext cx="8388350" cy="504825"/>
            </a:xfrm>
            <a:prstGeom prst="rect">
              <a:avLst/>
            </a:prstGeom>
            <a:noFill/>
            <a:ln w="9525">
              <a:noFill/>
              <a:miter lim="800000"/>
              <a:headEnd/>
              <a:tailEnd/>
            </a:ln>
          </p:spPr>
          <p:txBody>
            <a:bodyPr anchor="ctr"/>
            <a:lstStyle/>
            <a:p>
              <a:pPr>
                <a:spcBef>
                  <a:spcPct val="0"/>
                </a:spcBef>
              </a:pPr>
              <a:r>
                <a:rPr lang="en-GB" b="1">
                  <a:solidFill>
                    <a:srgbClr val="05627E"/>
                  </a:solidFill>
                </a:rPr>
                <a:t>... But we also have to consider that:</a:t>
              </a:r>
            </a:p>
          </p:txBody>
        </p:sp>
      </p:grpSp>
      <p:sp>
        <p:nvSpPr>
          <p:cNvPr id="20"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checkerboard(across)">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box(in)">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ox(i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ox(in)">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xfrm>
            <a:off x="6948488" y="6453188"/>
            <a:ext cx="2133600" cy="336550"/>
          </a:xfrm>
          <a:noFill/>
        </p:spPr>
        <p:txBody>
          <a:bodyPr/>
          <a:lstStyle/>
          <a:p>
            <a:fld id="{F88CFE88-1F44-4AE2-B240-0CDBF0F3975A}" type="slidenum">
              <a:rPr lang="en-GB" sz="1400"/>
              <a:pPr/>
              <a:t>5</a:t>
            </a:fld>
            <a:endParaRPr lang="en-GB" sz="1400"/>
          </a:p>
        </p:txBody>
      </p:sp>
      <p:sp>
        <p:nvSpPr>
          <p:cNvPr id="10243" name="Rectangle 2"/>
          <p:cNvSpPr>
            <a:spLocks noGrp="1"/>
          </p:cNvSpPr>
          <p:nvPr>
            <p:ph type="title" idx="4294967295"/>
          </p:nvPr>
        </p:nvSpPr>
        <p:spPr>
          <a:xfrm>
            <a:off x="357188" y="919163"/>
            <a:ext cx="8031162" cy="504825"/>
          </a:xfrm>
          <a:prstGeom prst="rect">
            <a:avLst/>
          </a:prstGeom>
        </p:spPr>
        <p:txBody>
          <a:bodyPr/>
          <a:lstStyle/>
          <a:p>
            <a:pPr eaLnBrk="1" hangingPunct="1"/>
            <a:r>
              <a:rPr lang="en-GB" sz="1800" dirty="0" smtClean="0"/>
              <a:t>1.2 Definition of Project</a:t>
            </a:r>
          </a:p>
        </p:txBody>
      </p:sp>
      <p:sp>
        <p:nvSpPr>
          <p:cNvPr id="10244" name="Text Box 4"/>
          <p:cNvSpPr txBox="1">
            <a:spLocks noChangeArrowheads="1"/>
          </p:cNvSpPr>
          <p:nvPr/>
        </p:nvSpPr>
        <p:spPr bwMode="auto">
          <a:xfrm>
            <a:off x="107950" y="391318"/>
            <a:ext cx="8974138" cy="430887"/>
          </a:xfrm>
          <a:prstGeom prst="rect">
            <a:avLst/>
          </a:prstGeom>
          <a:noFill/>
          <a:ln w="9525">
            <a:noFill/>
            <a:miter lim="800000"/>
            <a:headEnd/>
            <a:tailEnd/>
          </a:ln>
        </p:spPr>
        <p:txBody>
          <a:bodyPr>
            <a:spAutoFit/>
          </a:bodyPr>
          <a:lstStyle/>
          <a:p>
            <a:r>
              <a:rPr lang="en-GB" sz="2200" i="1" dirty="0">
                <a:solidFill>
                  <a:srgbClr val="808285"/>
                </a:solidFill>
              </a:rPr>
              <a:t> 1. </a:t>
            </a:r>
            <a:r>
              <a:rPr lang="en-GB" sz="2200" i="1" dirty="0" smtClean="0">
                <a:solidFill>
                  <a:srgbClr val="808285"/>
                </a:solidFill>
              </a:rPr>
              <a:t>Introduction to S&amp;T Communication and Popularisation</a:t>
            </a:r>
            <a:endParaRPr lang="en-GB" sz="2200" i="1" dirty="0">
              <a:solidFill>
                <a:srgbClr val="808285"/>
              </a:solidFill>
            </a:endParaRPr>
          </a:p>
        </p:txBody>
      </p:sp>
      <p:sp>
        <p:nvSpPr>
          <p:cNvPr id="6152" name="Rectangle 3"/>
          <p:cNvSpPr txBox="1">
            <a:spLocks/>
          </p:cNvSpPr>
          <p:nvPr/>
        </p:nvSpPr>
        <p:spPr bwMode="auto">
          <a:xfrm>
            <a:off x="612775" y="2143125"/>
            <a:ext cx="8204200" cy="2147888"/>
          </a:xfrm>
          <a:prstGeom prst="rect">
            <a:avLst/>
          </a:prstGeom>
          <a:noFill/>
          <a:ln w="9525">
            <a:noFill/>
            <a:miter lim="800000"/>
            <a:headEnd/>
            <a:tailEnd/>
          </a:ln>
        </p:spPr>
        <p:txBody>
          <a:bodyPr/>
          <a:lstStyle/>
          <a:p>
            <a:pPr>
              <a:buFont typeface="Arial" charset="0"/>
              <a:buNone/>
            </a:pPr>
            <a:endParaRPr lang="en-US" dirty="0"/>
          </a:p>
          <a:p>
            <a:pPr>
              <a:spcBef>
                <a:spcPts val="600"/>
              </a:spcBef>
              <a:buFont typeface="Arial" charset="0"/>
              <a:buNone/>
            </a:pPr>
            <a:r>
              <a:rPr lang="en-US" dirty="0"/>
              <a:t>Projects differ from standard business operational activities as they:</a:t>
            </a:r>
          </a:p>
          <a:p>
            <a:pPr marL="400050" indent="-400050">
              <a:buFont typeface="Arial" charset="0"/>
              <a:buNone/>
            </a:pPr>
            <a:r>
              <a:rPr lang="en-US" dirty="0"/>
              <a:t>•	Are distinctive in nature, not involving a repetitive process.</a:t>
            </a:r>
          </a:p>
          <a:p>
            <a:pPr marL="400050" indent="-400050">
              <a:buFont typeface="Arial" charset="0"/>
              <a:buNone/>
            </a:pPr>
            <a:r>
              <a:rPr lang="en-US" dirty="0"/>
              <a:t>•	Have a </a:t>
            </a:r>
            <a:r>
              <a:rPr lang="en-US" dirty="0" smtClean="0"/>
              <a:t>defined </a:t>
            </a:r>
            <a:r>
              <a:rPr lang="en-US" dirty="0"/>
              <a:t>time-plan, with a specified start and end dates to meet the beneficiaries or funding agency’s requirements. </a:t>
            </a:r>
          </a:p>
          <a:p>
            <a:pPr marL="400050" indent="-400050">
              <a:buFont typeface="Arial" charset="0"/>
              <a:buNone/>
            </a:pPr>
            <a:r>
              <a:rPr lang="en-US" dirty="0"/>
              <a:t>•	Have an allocated budget, which should be spent to produce the deliverables. </a:t>
            </a:r>
          </a:p>
          <a:p>
            <a:pPr marL="400050" indent="-400050">
              <a:buFont typeface="Arial" charset="0"/>
              <a:buNone/>
            </a:pPr>
            <a:r>
              <a:rPr lang="en-US" dirty="0"/>
              <a:t>•	Have limited resources, such as </a:t>
            </a:r>
            <a:r>
              <a:rPr lang="en-GB" dirty="0"/>
              <a:t>labour</a:t>
            </a:r>
            <a:r>
              <a:rPr lang="en-US" dirty="0"/>
              <a:t>, material and equipment. </a:t>
            </a:r>
            <a:endParaRPr lang="en-US" dirty="0" smtClean="0"/>
          </a:p>
          <a:p>
            <a:pPr marL="400050" indent="-400050">
              <a:buFont typeface="Arial" charset="0"/>
              <a:buNone/>
            </a:pPr>
            <a:r>
              <a:rPr lang="en-US" dirty="0" smtClean="0"/>
              <a:t>•</a:t>
            </a:r>
            <a:r>
              <a:rPr lang="en-US" dirty="0"/>
              <a:t>	Involve a risk, as there is a level of uncertainty whether the objectives will be attained. </a:t>
            </a:r>
            <a:endParaRPr lang="en-US" dirty="0" smtClean="0"/>
          </a:p>
          <a:p>
            <a:pPr marL="400050" indent="-400050">
              <a:buFont typeface="Arial" charset="0"/>
              <a:buNone/>
            </a:pPr>
            <a:r>
              <a:rPr lang="en-US" sz="1600" i="1" dirty="0" smtClean="0">
                <a:solidFill>
                  <a:schemeClr val="bg1">
                    <a:lumMod val="50000"/>
                  </a:schemeClr>
                </a:solidFill>
              </a:rPr>
              <a:t>• </a:t>
            </a:r>
            <a:r>
              <a:rPr lang="en-US" sz="1600" i="1" dirty="0" smtClean="0">
                <a:solidFill>
                  <a:schemeClr val="bg1">
                    <a:lumMod val="50000"/>
                  </a:schemeClr>
                </a:solidFill>
                <a:latin typeface="+mj-lt"/>
              </a:rPr>
              <a:t>	</a:t>
            </a:r>
            <a:r>
              <a:rPr lang="en-US" sz="1600" b="1" i="1" dirty="0" smtClean="0">
                <a:solidFill>
                  <a:schemeClr val="bg1">
                    <a:lumMod val="50000"/>
                  </a:schemeClr>
                </a:solidFill>
                <a:effectLst>
                  <a:outerShdw blurRad="38100" dist="38100" dir="2700000" algn="tl">
                    <a:srgbClr val="000000">
                      <a:alpha val="43137"/>
                    </a:srgbClr>
                  </a:outerShdw>
                </a:effectLst>
                <a:latin typeface="+mj-lt"/>
              </a:rPr>
              <a:t>The project on hand is on providing avenues to encourage professionals write popular science articles.</a:t>
            </a:r>
            <a:endParaRPr lang="en-GB" sz="1600" b="1" i="1" dirty="0">
              <a:solidFill>
                <a:schemeClr val="bg1">
                  <a:lumMod val="50000"/>
                </a:schemeClr>
              </a:solidFill>
              <a:effectLst>
                <a:outerShdw blurRad="38100" dist="38100" dir="2700000" algn="tl">
                  <a:srgbClr val="000000">
                    <a:alpha val="43137"/>
                  </a:srgbClr>
                </a:outerShdw>
              </a:effectLst>
              <a:latin typeface="+mj-lt"/>
            </a:endParaRPr>
          </a:p>
          <a:p>
            <a:pPr>
              <a:buFont typeface="Arial" charset="0"/>
              <a:buNone/>
            </a:pPr>
            <a:r>
              <a:rPr lang="en-GB" dirty="0"/>
              <a:t> </a:t>
            </a:r>
          </a:p>
        </p:txBody>
      </p:sp>
      <p:sp>
        <p:nvSpPr>
          <p:cNvPr id="8" name="Rectangle 3"/>
          <p:cNvSpPr txBox="1">
            <a:spLocks/>
          </p:cNvSpPr>
          <p:nvPr/>
        </p:nvSpPr>
        <p:spPr bwMode="auto">
          <a:xfrm>
            <a:off x="357188" y="1495425"/>
            <a:ext cx="6786562" cy="719138"/>
          </a:xfrm>
          <a:prstGeom prst="rect">
            <a:avLst/>
          </a:prstGeom>
          <a:noFill/>
          <a:ln w="9525">
            <a:noFill/>
            <a:miter lim="800000"/>
            <a:headEnd/>
            <a:tailEnd/>
          </a:ln>
        </p:spPr>
        <p:txBody>
          <a:bodyPr/>
          <a:lstStyle/>
          <a:p>
            <a:pPr>
              <a:buFont typeface="Arial" charset="0"/>
              <a:buNone/>
            </a:pPr>
            <a:r>
              <a:rPr lang="en-US" dirty="0"/>
              <a:t>A project is a </a:t>
            </a:r>
            <a:r>
              <a:rPr lang="en-US" b="1" dirty="0">
                <a:solidFill>
                  <a:srgbClr val="FF0000"/>
                </a:solidFill>
              </a:rPr>
              <a:t>unique venture </a:t>
            </a:r>
            <a:r>
              <a:rPr lang="en-US" dirty="0"/>
              <a:t>to produce a </a:t>
            </a:r>
            <a:r>
              <a:rPr lang="en-US" b="1" dirty="0">
                <a:solidFill>
                  <a:srgbClr val="FF0000"/>
                </a:solidFill>
              </a:rPr>
              <a:t>set of outputs </a:t>
            </a:r>
            <a:r>
              <a:rPr lang="en-US" dirty="0"/>
              <a:t>within clearly specified </a:t>
            </a:r>
            <a:r>
              <a:rPr lang="en-US" b="1" dirty="0">
                <a:solidFill>
                  <a:srgbClr val="FF0000"/>
                </a:solidFill>
              </a:rPr>
              <a:t>time</a:t>
            </a:r>
            <a:r>
              <a:rPr lang="en-US" dirty="0"/>
              <a:t>, </a:t>
            </a:r>
            <a:r>
              <a:rPr lang="en-US" b="1" dirty="0">
                <a:solidFill>
                  <a:srgbClr val="FF0000"/>
                </a:solidFill>
              </a:rPr>
              <a:t>cost</a:t>
            </a:r>
            <a:r>
              <a:rPr lang="en-US" dirty="0"/>
              <a:t> and </a:t>
            </a:r>
            <a:r>
              <a:rPr lang="en-US" b="1" dirty="0">
                <a:solidFill>
                  <a:srgbClr val="FF0000"/>
                </a:solidFill>
              </a:rPr>
              <a:t>quality</a:t>
            </a:r>
            <a:r>
              <a:rPr lang="en-US" dirty="0"/>
              <a:t> constraints. </a:t>
            </a:r>
          </a:p>
          <a:p>
            <a:pPr>
              <a:buFont typeface="Arial" charset="0"/>
              <a:buNone/>
            </a:pPr>
            <a:endParaRPr lang="en-US" dirty="0"/>
          </a:p>
          <a:p>
            <a:pPr>
              <a:buFont typeface="Arial" charset="0"/>
              <a:buNone/>
            </a:pPr>
            <a:endParaRPr lang="en-GB" dirty="0"/>
          </a:p>
          <a:p>
            <a:pPr>
              <a:buFont typeface="Arial" charset="0"/>
              <a:buNone/>
            </a:pPr>
            <a:r>
              <a:rPr lang="en-GB" dirty="0"/>
              <a:t> </a:t>
            </a:r>
          </a:p>
        </p:txBody>
      </p:sp>
      <p:pic>
        <p:nvPicPr>
          <p:cNvPr id="10248" name="Picture 8" descr="C:\Program Files\Microsoft Office\MEDIA\CAGCAT10\j0195812.wmf"/>
          <p:cNvPicPr>
            <a:picLocks noChangeAspect="1" noChangeArrowheads="1"/>
          </p:cNvPicPr>
          <p:nvPr/>
        </p:nvPicPr>
        <p:blipFill>
          <a:blip r:embed="rId3"/>
          <a:srcRect/>
          <a:stretch>
            <a:fillRect/>
          </a:stretch>
        </p:blipFill>
        <p:spPr bwMode="auto">
          <a:xfrm>
            <a:off x="7143750" y="1050925"/>
            <a:ext cx="1409700" cy="1449388"/>
          </a:xfrm>
          <a:prstGeom prst="rect">
            <a:avLst/>
          </a:prstGeom>
          <a:noFill/>
          <a:ln w="9525">
            <a:noFill/>
            <a:miter lim="800000"/>
            <a:headEnd/>
            <a:tailEnd/>
          </a:ln>
        </p:spPr>
      </p:pic>
      <p:sp>
        <p:nvSpPr>
          <p:cNvPr id="9"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box(in)">
                                      <p:cBhvr>
                                        <p:cTn id="12"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p:spPr>
        <p:txBody>
          <a:bodyPr/>
          <a:lstStyle/>
          <a:p>
            <a:fld id="{A6687A64-17DC-4158-B7F7-295FC150E19C}" type="slidenum">
              <a:rPr lang="en-GB" sz="1400"/>
              <a:pPr/>
              <a:t>6</a:t>
            </a:fld>
            <a:endParaRPr lang="en-GB" sz="1400"/>
          </a:p>
        </p:txBody>
      </p:sp>
      <p:sp>
        <p:nvSpPr>
          <p:cNvPr id="11267" name="Rectangle 2"/>
          <p:cNvSpPr>
            <a:spLocks noGrp="1"/>
          </p:cNvSpPr>
          <p:nvPr>
            <p:ph type="title" idx="4294967295"/>
          </p:nvPr>
        </p:nvSpPr>
        <p:spPr>
          <a:xfrm>
            <a:off x="0" y="857250"/>
            <a:ext cx="8647272" cy="504825"/>
          </a:xfrm>
          <a:prstGeom prst="rect">
            <a:avLst/>
          </a:prstGeom>
        </p:spPr>
        <p:txBody>
          <a:bodyPr>
            <a:normAutofit fontScale="90000"/>
          </a:bodyPr>
          <a:lstStyle/>
          <a:p>
            <a:pPr eaLnBrk="1" hangingPunct="1"/>
            <a:r>
              <a:rPr lang="en-GB" sz="1800" dirty="0" smtClean="0"/>
              <a:t>Generally, Scientists Write Research Articles to Communicate their Research Results</a:t>
            </a:r>
          </a:p>
        </p:txBody>
      </p:sp>
      <p:sp>
        <p:nvSpPr>
          <p:cNvPr id="11268" name="Text Box 4"/>
          <p:cNvSpPr txBox="1">
            <a:spLocks noChangeArrowheads="1"/>
          </p:cNvSpPr>
          <p:nvPr/>
        </p:nvSpPr>
        <p:spPr bwMode="auto">
          <a:xfrm>
            <a:off x="61913" y="391318"/>
            <a:ext cx="8974138" cy="430887"/>
          </a:xfrm>
          <a:prstGeom prst="rect">
            <a:avLst/>
          </a:prstGeom>
          <a:noFill/>
          <a:ln w="9525">
            <a:noFill/>
            <a:miter lim="800000"/>
            <a:headEnd/>
            <a:tailEnd/>
          </a:ln>
        </p:spPr>
        <p:txBody>
          <a:bodyPr>
            <a:spAutoFit/>
          </a:bodyPr>
          <a:lstStyle/>
          <a:p>
            <a:r>
              <a:rPr lang="en-GB" sz="2200" i="1" dirty="0">
                <a:solidFill>
                  <a:srgbClr val="808285"/>
                </a:solidFill>
              </a:rPr>
              <a:t> 1. </a:t>
            </a:r>
            <a:r>
              <a:rPr lang="en-GB" sz="2200" i="1" dirty="0" smtClean="0">
                <a:solidFill>
                  <a:srgbClr val="808285"/>
                </a:solidFill>
              </a:rPr>
              <a:t>Technical Science Writing and Popular Science Writing</a:t>
            </a:r>
            <a:endParaRPr lang="en-GB" sz="2200" i="1" dirty="0">
              <a:solidFill>
                <a:srgbClr val="808285"/>
              </a:solidFill>
            </a:endParaRPr>
          </a:p>
        </p:txBody>
      </p:sp>
      <p:sp>
        <p:nvSpPr>
          <p:cNvPr id="6152" name="Rectangle 3"/>
          <p:cNvSpPr txBox="1">
            <a:spLocks/>
          </p:cNvSpPr>
          <p:nvPr/>
        </p:nvSpPr>
        <p:spPr bwMode="auto">
          <a:xfrm>
            <a:off x="0" y="1709738"/>
            <a:ext cx="4462463" cy="2147887"/>
          </a:xfrm>
          <a:prstGeom prst="rect">
            <a:avLst/>
          </a:prstGeom>
          <a:noFill/>
          <a:ln w="9525">
            <a:noFill/>
            <a:miter lim="800000"/>
            <a:headEnd/>
            <a:tailEnd/>
          </a:ln>
        </p:spPr>
        <p:txBody>
          <a:bodyPr/>
          <a:lstStyle/>
          <a:p>
            <a:pPr>
              <a:buFont typeface="Arial" charset="0"/>
              <a:buNone/>
            </a:pPr>
            <a:r>
              <a:rPr lang="en-US" b="1" dirty="0">
                <a:solidFill>
                  <a:srgbClr val="05627E"/>
                </a:solidFill>
              </a:rPr>
              <a:t>I</a:t>
            </a:r>
            <a:r>
              <a:rPr lang="en-US" dirty="0"/>
              <a:t> </a:t>
            </a:r>
            <a:r>
              <a:rPr lang="en-US" b="1" u="sng" dirty="0" smtClean="0"/>
              <a:t>Reputation</a:t>
            </a:r>
            <a:r>
              <a:rPr lang="en-US" dirty="0" smtClean="0"/>
              <a:t>: letting others know there is one who is working in this area</a:t>
            </a:r>
            <a:endParaRPr lang="en-US" dirty="0"/>
          </a:p>
          <a:p>
            <a:pPr>
              <a:buFont typeface="Arial" charset="0"/>
              <a:buNone/>
            </a:pPr>
            <a:r>
              <a:rPr lang="en-US" b="1" dirty="0">
                <a:solidFill>
                  <a:srgbClr val="05627E"/>
                </a:solidFill>
              </a:rPr>
              <a:t>II </a:t>
            </a:r>
            <a:r>
              <a:rPr lang="en-US" b="1" u="sng" dirty="0" err="1" smtClean="0"/>
              <a:t>Valdate</a:t>
            </a:r>
            <a:r>
              <a:rPr lang="en-US" b="1" u="sng" dirty="0" smtClean="0"/>
              <a:t> Findings</a:t>
            </a:r>
            <a:r>
              <a:rPr lang="en-US" dirty="0" smtClean="0"/>
              <a:t>: sharing research results, seeking comments, detailed </a:t>
            </a:r>
            <a:r>
              <a:rPr lang="en-US" dirty="0"/>
              <a:t>design of the project addressing technical and operational aspects</a:t>
            </a:r>
          </a:p>
          <a:p>
            <a:pPr>
              <a:buFont typeface="Arial" charset="0"/>
              <a:buNone/>
            </a:pPr>
            <a:r>
              <a:rPr lang="en-US" b="1" dirty="0">
                <a:solidFill>
                  <a:srgbClr val="05627E"/>
                </a:solidFill>
              </a:rPr>
              <a:t>III </a:t>
            </a:r>
            <a:r>
              <a:rPr lang="en-US" b="1" u="sng" dirty="0" smtClean="0"/>
              <a:t>Advance Spirit of Science </a:t>
            </a:r>
            <a:r>
              <a:rPr lang="en-US" dirty="0" smtClean="0"/>
              <a:t>: providing instructions so that other researchers can repeat the experiment or build on it to verify and confirm the results</a:t>
            </a:r>
            <a:endParaRPr lang="en-US" dirty="0"/>
          </a:p>
          <a:p>
            <a:pPr>
              <a:buFont typeface="Arial" charset="0"/>
              <a:buNone/>
            </a:pPr>
            <a:r>
              <a:rPr lang="en-US" b="1" dirty="0">
                <a:solidFill>
                  <a:srgbClr val="05627E"/>
                </a:solidFill>
              </a:rPr>
              <a:t>IV</a:t>
            </a:r>
            <a:r>
              <a:rPr lang="en-US" dirty="0"/>
              <a:t> </a:t>
            </a:r>
            <a:r>
              <a:rPr lang="en-US" b="1" u="sng" dirty="0" smtClean="0"/>
              <a:t>Building Collaborations</a:t>
            </a:r>
            <a:r>
              <a:rPr lang="en-US" dirty="0" smtClean="0"/>
              <a:t>: implement-</a:t>
            </a:r>
            <a:r>
              <a:rPr lang="en-US" dirty="0" err="1" smtClean="0"/>
              <a:t>img</a:t>
            </a:r>
            <a:r>
              <a:rPr lang="en-US" dirty="0" smtClean="0"/>
              <a:t> </a:t>
            </a:r>
            <a:r>
              <a:rPr lang="en-US" dirty="0"/>
              <a:t>project activities, with on-going checks on progress and feedback</a:t>
            </a:r>
          </a:p>
          <a:p>
            <a:pPr marL="2286000" indent="-2286000">
              <a:buFont typeface="Arial" charset="0"/>
              <a:buNone/>
            </a:pPr>
            <a:r>
              <a:rPr lang="en-US" b="1" dirty="0" smtClean="0"/>
              <a:t>V</a:t>
            </a:r>
            <a:r>
              <a:rPr lang="en-US" dirty="0" smtClean="0">
                <a:solidFill>
                  <a:schemeClr val="bg1">
                    <a:lumMod val="50000"/>
                  </a:schemeClr>
                </a:solidFill>
              </a:rPr>
              <a:t> </a:t>
            </a:r>
            <a:r>
              <a:rPr lang="en-US" b="1" u="sng" dirty="0" smtClean="0">
                <a:solidFill>
                  <a:srgbClr val="000000"/>
                </a:solidFill>
              </a:rPr>
              <a:t>Career</a:t>
            </a:r>
            <a:r>
              <a:rPr lang="en-US" b="1" u="sng" dirty="0" smtClean="0"/>
              <a:t> Advancement</a:t>
            </a:r>
            <a:r>
              <a:rPr lang="en-US" dirty="0" smtClean="0"/>
              <a:t>: academic posts or research grants</a:t>
            </a:r>
            <a:endParaRPr lang="en-GB" dirty="0"/>
          </a:p>
        </p:txBody>
      </p:sp>
      <p:sp>
        <p:nvSpPr>
          <p:cNvPr id="11270" name="Rectangle 3"/>
          <p:cNvSpPr txBox="1">
            <a:spLocks/>
          </p:cNvSpPr>
          <p:nvPr/>
        </p:nvSpPr>
        <p:spPr bwMode="auto">
          <a:xfrm>
            <a:off x="0" y="1290638"/>
            <a:ext cx="6072188" cy="566737"/>
          </a:xfrm>
          <a:prstGeom prst="rect">
            <a:avLst/>
          </a:prstGeom>
          <a:noFill/>
          <a:ln w="9525">
            <a:noFill/>
            <a:miter lim="800000"/>
            <a:headEnd/>
            <a:tailEnd/>
          </a:ln>
        </p:spPr>
        <p:txBody>
          <a:bodyPr/>
          <a:lstStyle/>
          <a:p>
            <a:pPr>
              <a:buFont typeface="Arial" charset="0"/>
              <a:buNone/>
            </a:pPr>
            <a:r>
              <a:rPr lang="en-US" dirty="0"/>
              <a:t>Five </a:t>
            </a:r>
            <a:r>
              <a:rPr lang="en-US" dirty="0" smtClean="0"/>
              <a:t>reasons </a:t>
            </a:r>
            <a:r>
              <a:rPr lang="en-US" dirty="0"/>
              <a:t>are typically identified </a:t>
            </a:r>
            <a:r>
              <a:rPr lang="en-US" dirty="0" smtClean="0"/>
              <a:t>:</a:t>
            </a:r>
            <a:endParaRPr lang="en-GB" dirty="0"/>
          </a:p>
        </p:txBody>
      </p:sp>
      <p:grpSp>
        <p:nvGrpSpPr>
          <p:cNvPr id="2" name="17 Grupo"/>
          <p:cNvGrpSpPr>
            <a:grpSpLocks/>
          </p:cNvGrpSpPr>
          <p:nvPr/>
        </p:nvGrpSpPr>
        <p:grpSpPr bwMode="auto">
          <a:xfrm>
            <a:off x="4462463" y="1709738"/>
            <a:ext cx="538162" cy="4298949"/>
            <a:chOff x="4462462" y="2130417"/>
            <a:chExt cx="538166" cy="4298978"/>
          </a:xfrm>
        </p:grpSpPr>
        <p:sp>
          <p:nvSpPr>
            <p:cNvPr id="10" name="9 Flecha derecha"/>
            <p:cNvSpPr>
              <a:spLocks noChangeArrowheads="1"/>
            </p:cNvSpPr>
            <p:nvPr/>
          </p:nvSpPr>
          <p:spPr bwMode="auto">
            <a:xfrm>
              <a:off x="4462462" y="2130417"/>
              <a:ext cx="538166" cy="428628"/>
            </a:xfrm>
            <a:prstGeom prst="rightArrow">
              <a:avLst>
                <a:gd name="adj1" fmla="val 50000"/>
                <a:gd name="adj2" fmla="val 50001"/>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1" name="10 Flecha derecha"/>
            <p:cNvSpPr>
              <a:spLocks noChangeArrowheads="1"/>
            </p:cNvSpPr>
            <p:nvPr/>
          </p:nvSpPr>
          <p:spPr bwMode="auto">
            <a:xfrm>
              <a:off x="4462462" y="3135306"/>
              <a:ext cx="538166" cy="428628"/>
            </a:xfrm>
            <a:prstGeom prst="rightArrow">
              <a:avLst>
                <a:gd name="adj1" fmla="val 50000"/>
                <a:gd name="adj2" fmla="val 50001"/>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3" name="12 Flecha derecha"/>
            <p:cNvSpPr>
              <a:spLocks noChangeArrowheads="1"/>
            </p:cNvSpPr>
            <p:nvPr/>
          </p:nvSpPr>
          <p:spPr bwMode="auto">
            <a:xfrm>
              <a:off x="4462462" y="4635508"/>
              <a:ext cx="538166" cy="428628"/>
            </a:xfrm>
            <a:prstGeom prst="rightArrow">
              <a:avLst>
                <a:gd name="adj1" fmla="val 50000"/>
                <a:gd name="adj2" fmla="val 50001"/>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4" name="13 Flecha derecha"/>
            <p:cNvSpPr>
              <a:spLocks noChangeArrowheads="1"/>
            </p:cNvSpPr>
            <p:nvPr/>
          </p:nvSpPr>
          <p:spPr bwMode="auto">
            <a:xfrm>
              <a:off x="4462462" y="6000767"/>
              <a:ext cx="538166" cy="428628"/>
            </a:xfrm>
            <a:prstGeom prst="rightArrow">
              <a:avLst>
                <a:gd name="adj1" fmla="val 50000"/>
                <a:gd name="adj2" fmla="val 50001"/>
              </a:avLst>
            </a:prstGeom>
            <a:gradFill rotWithShape="1">
              <a:gsLst>
                <a:gs pos="0">
                  <a:srgbClr val="3F80CD"/>
                </a:gs>
                <a:gs pos="100000">
                  <a:srgbClr val="9BC1FF"/>
                </a:gs>
              </a:gsLst>
              <a:lin ang="16200000"/>
            </a:gradFill>
            <a:ln w="9525">
              <a:solidFill>
                <a:srgbClr val="4A7EBB"/>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grpSp>
      <p:sp>
        <p:nvSpPr>
          <p:cNvPr id="15" name="Rectangle 3"/>
          <p:cNvSpPr txBox="1">
            <a:spLocks/>
          </p:cNvSpPr>
          <p:nvPr/>
        </p:nvSpPr>
        <p:spPr bwMode="auto">
          <a:xfrm>
            <a:off x="6072188" y="1008063"/>
            <a:ext cx="1612900" cy="566737"/>
          </a:xfrm>
          <a:prstGeom prst="rect">
            <a:avLst/>
          </a:prstGeom>
          <a:noFill/>
          <a:ln w="9525">
            <a:noFill/>
            <a:miter lim="800000"/>
            <a:headEnd/>
            <a:tailEnd/>
          </a:ln>
        </p:spPr>
        <p:txBody>
          <a:bodyPr/>
          <a:lstStyle/>
          <a:p>
            <a:pPr algn="ctr">
              <a:buFont typeface="Arial" charset="0"/>
              <a:buNone/>
            </a:pPr>
            <a:endParaRPr lang="en-GB" i="1" dirty="0"/>
          </a:p>
        </p:txBody>
      </p:sp>
      <p:sp>
        <p:nvSpPr>
          <p:cNvPr id="16" name="Rectangle 3"/>
          <p:cNvSpPr txBox="1">
            <a:spLocks/>
          </p:cNvSpPr>
          <p:nvPr/>
        </p:nvSpPr>
        <p:spPr bwMode="auto">
          <a:xfrm>
            <a:off x="5000625" y="1574799"/>
            <a:ext cx="3748088" cy="1933575"/>
          </a:xfrm>
          <a:prstGeom prst="rect">
            <a:avLst/>
          </a:prstGeom>
          <a:noFill/>
          <a:ln w="9525">
            <a:noFill/>
            <a:miter lim="800000"/>
            <a:headEnd/>
            <a:tailEnd/>
          </a:ln>
        </p:spPr>
        <p:txBody>
          <a:bodyPr/>
          <a:lstStyle/>
          <a:p>
            <a:pPr algn="ctr">
              <a:buFont typeface="Arial" charset="0"/>
              <a:buNone/>
            </a:pPr>
            <a:r>
              <a:rPr lang="en-GB" dirty="0" smtClean="0"/>
              <a:t>Exploring                               Demand </a:t>
            </a:r>
            <a:r>
              <a:rPr lang="en-GB" dirty="0"/>
              <a:t>Creation</a:t>
            </a:r>
          </a:p>
          <a:p>
            <a:pPr algn="ctr">
              <a:buFont typeface="Arial" charset="0"/>
              <a:buNone/>
            </a:pPr>
            <a:endParaRPr lang="en-GB" dirty="0"/>
          </a:p>
          <a:p>
            <a:pPr algn="ctr">
              <a:buFont typeface="Arial" charset="0"/>
              <a:buNone/>
            </a:pPr>
            <a:r>
              <a:rPr lang="en-GB" dirty="0"/>
              <a:t>Participatory Decision Making, Analysis and Planning</a:t>
            </a:r>
          </a:p>
          <a:p>
            <a:pPr algn="ctr">
              <a:buFont typeface="Arial" charset="0"/>
              <a:buNone/>
            </a:pPr>
            <a:endParaRPr lang="en-GB" dirty="0"/>
          </a:p>
          <a:p>
            <a:pPr algn="ctr">
              <a:buFont typeface="Arial" charset="0"/>
              <a:buNone/>
            </a:pPr>
            <a:endParaRPr lang="en-GB" dirty="0"/>
          </a:p>
          <a:p>
            <a:pPr algn="ctr">
              <a:buFont typeface="Arial" charset="0"/>
              <a:buNone/>
            </a:pPr>
            <a:r>
              <a:rPr lang="en-GB" dirty="0" smtClean="0"/>
              <a:t>Implementation</a:t>
            </a:r>
            <a:endParaRPr lang="en-GB" dirty="0"/>
          </a:p>
          <a:p>
            <a:pPr algn="ctr">
              <a:buFont typeface="Arial" charset="0"/>
              <a:buNone/>
            </a:pPr>
            <a:endParaRPr lang="en-GB" dirty="0"/>
          </a:p>
          <a:p>
            <a:pPr algn="ctr">
              <a:spcBef>
                <a:spcPts val="2400"/>
              </a:spcBef>
              <a:buFont typeface="Arial" charset="0"/>
              <a:buNone/>
            </a:pPr>
            <a:endParaRPr lang="en-GB" dirty="0" smtClean="0"/>
          </a:p>
          <a:p>
            <a:pPr algn="ctr">
              <a:spcBef>
                <a:spcPts val="1200"/>
              </a:spcBef>
              <a:buFont typeface="Arial" charset="0"/>
              <a:buNone/>
            </a:pPr>
            <a:r>
              <a:rPr lang="en-GB" dirty="0" smtClean="0"/>
              <a:t>Ensuring </a:t>
            </a:r>
            <a:r>
              <a:rPr lang="en-GB" dirty="0"/>
              <a:t>Sustainability</a:t>
            </a:r>
          </a:p>
          <a:p>
            <a:pPr algn="ctr">
              <a:buFont typeface="Arial" charset="0"/>
              <a:buNone/>
            </a:pPr>
            <a:endParaRPr lang="en-GB" dirty="0"/>
          </a:p>
          <a:p>
            <a:pPr algn="ctr">
              <a:buFont typeface="Arial" charset="0"/>
              <a:buNone/>
            </a:pPr>
            <a:endParaRPr lang="en-GB" dirty="0"/>
          </a:p>
          <a:p>
            <a:pPr algn="ctr">
              <a:buFont typeface="Arial" charset="0"/>
              <a:buNone/>
            </a:pPr>
            <a:endParaRPr lang="en-GB" dirty="0"/>
          </a:p>
          <a:p>
            <a:pPr algn="ctr">
              <a:buFont typeface="Arial" charset="0"/>
              <a:buNone/>
            </a:pPr>
            <a:r>
              <a:rPr lang="en-GB" dirty="0"/>
              <a:t> </a:t>
            </a:r>
          </a:p>
        </p:txBody>
      </p:sp>
      <p:sp>
        <p:nvSpPr>
          <p:cNvPr id="17" name="16 Rectángulo"/>
          <p:cNvSpPr>
            <a:spLocks noChangeArrowheads="1"/>
          </p:cNvSpPr>
          <p:nvPr/>
        </p:nvSpPr>
        <p:spPr bwMode="auto">
          <a:xfrm>
            <a:off x="61913" y="2286000"/>
            <a:ext cx="9020175" cy="2571750"/>
          </a:xfrm>
          <a:prstGeom prst="rect">
            <a:avLst/>
          </a:prstGeom>
          <a:noFill/>
          <a:ln w="38100">
            <a:solidFill>
              <a:srgbClr val="0789B1"/>
            </a:solidFill>
            <a:miter lim="800000"/>
            <a:headEnd/>
            <a:tailEnd/>
          </a:ln>
          <a:effectLst>
            <a:outerShdw blurRad="63500" dist="23000" dir="5400000" rotWithShape="0">
              <a:srgbClr val="000000">
                <a:alpha val="34998"/>
              </a:srgbClr>
            </a:outerShdw>
          </a:effectLst>
        </p:spPr>
        <p:txBody>
          <a:bodyPr anchor="ctr"/>
          <a:lstStyle/>
          <a:p>
            <a:pPr algn="ctr">
              <a:defRPr/>
            </a:pPr>
            <a:endParaRPr lang="en-GB">
              <a:solidFill>
                <a:schemeClr val="lt1"/>
              </a:solidFill>
              <a:latin typeface="+mn-lt"/>
              <a:ea typeface="+mn-ea"/>
            </a:endParaRPr>
          </a:p>
        </p:txBody>
      </p:sp>
      <p:sp>
        <p:nvSpPr>
          <p:cNvPr id="19"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21" name="TextBox 20"/>
          <p:cNvSpPr txBox="1"/>
          <p:nvPr/>
        </p:nvSpPr>
        <p:spPr>
          <a:xfrm>
            <a:off x="0" y="6407944"/>
            <a:ext cx="2143108" cy="369332"/>
          </a:xfrm>
          <a:prstGeom prst="rect">
            <a:avLst/>
          </a:prstGeom>
          <a:noFill/>
        </p:spPr>
        <p:txBody>
          <a:bodyPr wrap="square" rtlCol="0">
            <a:sp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box(in)">
                                      <p:cBhvr>
                                        <p:cTn id="7" dur="500"/>
                                        <p:tgtEl>
                                          <p:spTgt spid="615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nodePh="1">
                                  <p:stCondLst>
                                    <p:cond delay="0"/>
                                  </p:stCondLst>
                                  <p:endCondLst>
                                    <p:cond evt="begin" delay="0">
                                      <p:tn val="16"/>
                                    </p:cond>
                                  </p:endCondLst>
                                  <p:childTnLst>
                                    <p:set>
                                      <p:cBhvr>
                                        <p:cTn id="17" dur="1" fill="hold">
                                          <p:stCondLst>
                                            <p:cond delay="0"/>
                                          </p:stCondLst>
                                        </p:cTn>
                                        <p:tgtEl>
                                          <p:spTgt spid="15"/>
                                        </p:tgtEl>
                                        <p:attrNameLst>
                                          <p:attrName>style.visibility</p:attrName>
                                        </p:attrNameLst>
                                      </p:cBhvr>
                                      <p:to>
                                        <p:strVal val="visible"/>
                                      </p:to>
                                    </p:set>
                                    <p:animEffect transition="in" filter="box(in)">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box(in)">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ppt_x"/>
                                          </p:val>
                                        </p:tav>
                                        <p:tav tm="100000">
                                          <p:val>
                                            <p:strVal val="#ppt_x"/>
                                          </p:val>
                                        </p:tav>
                                      </p:tavLst>
                                    </p:anim>
                                    <p:anim calcmode="lin" valueType="num">
                                      <p:cBhvr additive="base">
                                        <p:cTn id="2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15" grpId="0"/>
      <p:bldP spid="16" grpId="0"/>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xfrm>
            <a:off x="6948488" y="6453188"/>
            <a:ext cx="2133600" cy="336550"/>
          </a:xfrm>
          <a:noFill/>
        </p:spPr>
        <p:txBody>
          <a:bodyPr/>
          <a:lstStyle/>
          <a:p>
            <a:fld id="{7A401584-89C4-47BA-B1DC-DA299486377A}" type="slidenum">
              <a:rPr lang="en-GB" sz="1400"/>
              <a:pPr/>
              <a:t>7</a:t>
            </a:fld>
            <a:endParaRPr lang="en-GB" sz="1400"/>
          </a:p>
        </p:txBody>
      </p:sp>
      <p:sp>
        <p:nvSpPr>
          <p:cNvPr id="13316" name="Rectangle 3"/>
          <p:cNvSpPr txBox="1">
            <a:spLocks/>
          </p:cNvSpPr>
          <p:nvPr/>
        </p:nvSpPr>
        <p:spPr bwMode="auto">
          <a:xfrm>
            <a:off x="214313" y="1504950"/>
            <a:ext cx="8721725" cy="1719270"/>
          </a:xfrm>
          <a:prstGeom prst="rect">
            <a:avLst/>
          </a:prstGeom>
          <a:noFill/>
          <a:ln w="9525">
            <a:noFill/>
            <a:miter lim="800000"/>
            <a:headEnd/>
            <a:tailEnd/>
          </a:ln>
        </p:spPr>
        <p:txBody>
          <a:bodyPr/>
          <a:lstStyle/>
          <a:p>
            <a:r>
              <a:rPr lang="en-US" dirty="0" smtClean="0"/>
              <a:t>"a written text (although often containing non-verbal elements), usually limited to a few thousand words, that reports on some investigation carried out by its author or authors. In addition, the RA will usually relate the findings within it to those of others, and may also examine issues of theory and/or methodology. It is to appear or has appeared in a research journal or, less typically, in an edited book-length collection of papers.“</a:t>
            </a:r>
          </a:p>
          <a:p>
            <a:pPr>
              <a:spcBef>
                <a:spcPts val="600"/>
              </a:spcBef>
            </a:pPr>
            <a:r>
              <a:rPr lang="en-US" dirty="0" smtClean="0"/>
              <a:t>(Swales 1990: 93)</a:t>
            </a:r>
          </a:p>
          <a:p>
            <a:endParaRPr lang="en-US" dirty="0" smtClean="0"/>
          </a:p>
        </p:txBody>
      </p:sp>
      <p:sp>
        <p:nvSpPr>
          <p:cNvPr id="8" name="Rectangle 3"/>
          <p:cNvSpPr txBox="1">
            <a:spLocks/>
          </p:cNvSpPr>
          <p:nvPr/>
        </p:nvSpPr>
        <p:spPr bwMode="auto">
          <a:xfrm>
            <a:off x="457200" y="3483777"/>
            <a:ext cx="5757874" cy="1490664"/>
          </a:xfrm>
          <a:prstGeom prst="rect">
            <a:avLst/>
          </a:prstGeom>
          <a:noFill/>
          <a:ln w="9525">
            <a:noFill/>
            <a:miter lim="800000"/>
            <a:headEnd/>
            <a:tailEnd/>
          </a:ln>
        </p:spPr>
        <p:txBody>
          <a:bodyPr/>
          <a:lstStyle/>
          <a:p>
            <a:pPr algn="just">
              <a:spcBef>
                <a:spcPts val="0"/>
              </a:spcBef>
              <a:buFont typeface="Arial" charset="0"/>
              <a:buNone/>
            </a:pPr>
            <a:endParaRPr lang="en-US" dirty="0"/>
          </a:p>
          <a:p>
            <a:pPr algn="just">
              <a:spcBef>
                <a:spcPts val="0"/>
              </a:spcBef>
              <a:buFont typeface="Wingdings" charset="2"/>
              <a:buChar char="ü"/>
            </a:pPr>
            <a:r>
              <a:rPr lang="en-US" dirty="0" smtClean="0"/>
              <a:t>The RA is </a:t>
            </a:r>
            <a:r>
              <a:rPr lang="en-US" b="1" dirty="0" smtClean="0"/>
              <a:t>fairly broad </a:t>
            </a:r>
            <a:r>
              <a:rPr lang="en-US" dirty="0" smtClean="0"/>
              <a:t>term since it is taken to cover the reporting of research activities in </a:t>
            </a:r>
            <a:r>
              <a:rPr lang="en-US" b="1" dirty="0" smtClean="0"/>
              <a:t>several disciplines</a:t>
            </a:r>
            <a:r>
              <a:rPr lang="en-US" dirty="0" smtClean="0"/>
              <a:t>, and, consequently, </a:t>
            </a:r>
            <a:r>
              <a:rPr lang="en-US" b="1" dirty="0" smtClean="0"/>
              <a:t>it does not lend itself to a clear-cut, uniform description</a:t>
            </a:r>
            <a:r>
              <a:rPr lang="en-US" dirty="0" smtClean="0"/>
              <a:t>.</a:t>
            </a:r>
          </a:p>
        </p:txBody>
      </p:sp>
      <p:sp>
        <p:nvSpPr>
          <p:cNvPr id="13319" name="Rectangle 2"/>
          <p:cNvSpPr>
            <a:spLocks/>
          </p:cNvSpPr>
          <p:nvPr/>
        </p:nvSpPr>
        <p:spPr bwMode="auto">
          <a:xfrm>
            <a:off x="457200" y="928688"/>
            <a:ext cx="8388350" cy="504825"/>
          </a:xfrm>
          <a:prstGeom prst="rect">
            <a:avLst/>
          </a:prstGeom>
          <a:noFill/>
          <a:ln w="9525">
            <a:noFill/>
            <a:miter lim="800000"/>
            <a:headEnd/>
            <a:tailEnd/>
          </a:ln>
        </p:spPr>
        <p:txBody>
          <a:bodyPr anchor="ctr"/>
          <a:lstStyle/>
          <a:p>
            <a:pPr>
              <a:spcBef>
                <a:spcPct val="0"/>
              </a:spcBef>
            </a:pPr>
            <a:r>
              <a:rPr lang="en-GB" b="1" dirty="0" smtClean="0">
                <a:solidFill>
                  <a:srgbClr val="05627E"/>
                </a:solidFill>
              </a:rPr>
              <a:t>2.1 Definition of Research Articles (RAs)</a:t>
            </a:r>
            <a:endParaRPr lang="en-GB" b="1" dirty="0">
              <a:solidFill>
                <a:srgbClr val="05627E"/>
              </a:solidFill>
            </a:endParaRPr>
          </a:p>
        </p:txBody>
      </p:sp>
      <p:sp>
        <p:nvSpPr>
          <p:cNvPr id="10"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11" name="Text Box 4"/>
          <p:cNvSpPr txBox="1">
            <a:spLocks noChangeArrowheads="1"/>
          </p:cNvSpPr>
          <p:nvPr/>
        </p:nvSpPr>
        <p:spPr bwMode="auto">
          <a:xfrm>
            <a:off x="107950" y="391318"/>
            <a:ext cx="8974138" cy="430213"/>
          </a:xfrm>
          <a:prstGeom prst="rect">
            <a:avLst/>
          </a:prstGeom>
          <a:noFill/>
          <a:ln w="9525">
            <a:noFill/>
            <a:miter lim="800000"/>
            <a:headEnd/>
            <a:tailEnd/>
          </a:ln>
        </p:spPr>
        <p:txBody>
          <a:bodyPr>
            <a:spAutoFit/>
          </a:bodyPr>
          <a:lstStyle/>
          <a:p>
            <a:r>
              <a:rPr lang="en-US" sz="2200" i="1" dirty="0">
                <a:solidFill>
                  <a:srgbClr val="808285"/>
                </a:solidFill>
              </a:rPr>
              <a:t>2. </a:t>
            </a:r>
            <a:r>
              <a:rPr lang="en-GB" sz="2200" i="1" dirty="0" smtClean="0">
                <a:solidFill>
                  <a:srgbClr val="808285"/>
                </a:solidFill>
              </a:rPr>
              <a:t>Technical Science Writing and Popular Science Writing</a:t>
            </a:r>
            <a:endParaRPr lang="en-US" sz="2200" i="1" dirty="0">
              <a:solidFill>
                <a:srgbClr val="808285"/>
              </a:solidFill>
            </a:endParaRPr>
          </a:p>
        </p:txBody>
      </p:sp>
      <p:pic>
        <p:nvPicPr>
          <p:cNvPr id="15" name="Picture 2" descr="C:\Program Files\Microsoft Office\MEDIA\CAGCAT10\j0195384.wmf"/>
          <p:cNvPicPr>
            <a:picLocks noChangeAspect="1" noChangeArrowheads="1"/>
          </p:cNvPicPr>
          <p:nvPr/>
        </p:nvPicPr>
        <p:blipFill>
          <a:blip r:embed="rId3"/>
          <a:srcRect/>
          <a:stretch>
            <a:fillRect/>
          </a:stretch>
        </p:blipFill>
        <p:spPr bwMode="auto">
          <a:xfrm>
            <a:off x="6500813" y="3260725"/>
            <a:ext cx="1795462" cy="1833563"/>
          </a:xfrm>
          <a:prstGeom prst="rect">
            <a:avLst/>
          </a:prstGeom>
          <a:noFill/>
          <a:ln w="9525">
            <a:noFill/>
            <a:miter lim="800000"/>
            <a:headEnd/>
            <a:tailEnd/>
          </a:ln>
        </p:spPr>
      </p:pic>
      <p:sp>
        <p:nvSpPr>
          <p:cNvPr id="17" name="Rectangle 3"/>
          <p:cNvSpPr txBox="1">
            <a:spLocks/>
          </p:cNvSpPr>
          <p:nvPr/>
        </p:nvSpPr>
        <p:spPr bwMode="auto">
          <a:xfrm>
            <a:off x="457199" y="5789606"/>
            <a:ext cx="8115329" cy="663582"/>
          </a:xfrm>
          <a:prstGeom prst="rect">
            <a:avLst/>
          </a:prstGeom>
          <a:noFill/>
          <a:ln w="9525">
            <a:noFill/>
            <a:miter lim="800000"/>
            <a:headEnd/>
            <a:tailEnd/>
          </a:ln>
        </p:spPr>
        <p:txBody>
          <a:bodyPr/>
          <a:lstStyle/>
          <a:p>
            <a:pPr algn="ctr">
              <a:buFont typeface="Arial" charset="0"/>
              <a:buNone/>
            </a:pPr>
            <a:endParaRPr lang="en-US" dirty="0"/>
          </a:p>
          <a:p>
            <a:pPr algn="ctr">
              <a:spcBef>
                <a:spcPts val="0"/>
              </a:spcBef>
              <a:buFont typeface="Wingdings" charset="2"/>
              <a:buChar char="ü"/>
            </a:pPr>
            <a:r>
              <a:rPr lang="en-US" b="1" dirty="0" smtClean="0"/>
              <a:t>A commonly used metaphor </a:t>
            </a:r>
            <a:r>
              <a:rPr lang="en-US" dirty="0" smtClean="0"/>
              <a:t>when trying to describe this </a:t>
            </a:r>
            <a:r>
              <a:rPr lang="en-US" dirty="0" err="1" smtClean="0"/>
              <a:t>organisation</a:t>
            </a:r>
            <a:r>
              <a:rPr lang="en-US" dirty="0" smtClean="0"/>
              <a:t> is the </a:t>
            </a:r>
            <a:r>
              <a:rPr lang="en-US" b="1" dirty="0" smtClean="0"/>
              <a:t>hourglass</a:t>
            </a:r>
            <a:r>
              <a:rPr lang="en-US" dirty="0" smtClean="0"/>
              <a:t>.</a:t>
            </a:r>
            <a:endParaRPr lang="en-GB" dirty="0"/>
          </a:p>
        </p:txBody>
      </p:sp>
      <p:sp>
        <p:nvSpPr>
          <p:cNvPr id="18" name="Rectangle 3"/>
          <p:cNvSpPr txBox="1">
            <a:spLocks/>
          </p:cNvSpPr>
          <p:nvPr/>
        </p:nvSpPr>
        <p:spPr bwMode="auto">
          <a:xfrm>
            <a:off x="457200" y="4860912"/>
            <a:ext cx="5757874" cy="928694"/>
          </a:xfrm>
          <a:prstGeom prst="rect">
            <a:avLst/>
          </a:prstGeom>
          <a:noFill/>
          <a:ln w="9525">
            <a:noFill/>
            <a:miter lim="800000"/>
            <a:headEnd/>
            <a:tailEnd/>
          </a:ln>
        </p:spPr>
        <p:txBody>
          <a:bodyPr/>
          <a:lstStyle/>
          <a:p>
            <a:pPr algn="just">
              <a:buFont typeface="Arial" charset="0"/>
              <a:buNone/>
            </a:pPr>
            <a:endParaRPr lang="en-US" dirty="0"/>
          </a:p>
          <a:p>
            <a:pPr algn="just">
              <a:spcBef>
                <a:spcPts val="0"/>
              </a:spcBef>
              <a:buFont typeface="Wingdings" charset="2"/>
              <a:buChar char="ü"/>
            </a:pPr>
            <a:r>
              <a:rPr lang="en-US" dirty="0" smtClean="0"/>
              <a:t>The </a:t>
            </a:r>
            <a:r>
              <a:rPr lang="en-US" b="1" dirty="0" smtClean="0"/>
              <a:t>question</a:t>
            </a:r>
            <a:r>
              <a:rPr lang="en-US" dirty="0" smtClean="0"/>
              <a:t>, though, is whether an abstracted, overall </a:t>
            </a:r>
            <a:r>
              <a:rPr lang="en-US" dirty="0" err="1" smtClean="0"/>
              <a:t>organisation</a:t>
            </a:r>
            <a:r>
              <a:rPr lang="en-US" dirty="0" smtClean="0"/>
              <a:t> of the RA is discernible.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2"/>
          </p:nvPr>
        </p:nvSpPr>
        <p:spPr>
          <a:xfrm>
            <a:off x="6948488" y="6453188"/>
            <a:ext cx="2133600" cy="336550"/>
          </a:xfrm>
          <a:noFill/>
        </p:spPr>
        <p:txBody>
          <a:bodyPr/>
          <a:lstStyle/>
          <a:p>
            <a:fld id="{7A401584-89C4-47BA-B1DC-DA299486377A}" type="slidenum">
              <a:rPr lang="en-GB" sz="1400"/>
              <a:pPr/>
              <a:t>8</a:t>
            </a:fld>
            <a:endParaRPr lang="en-GB" sz="1400"/>
          </a:p>
        </p:txBody>
      </p:sp>
      <p:sp>
        <p:nvSpPr>
          <p:cNvPr id="13316" name="Rectangle 3"/>
          <p:cNvSpPr txBox="1">
            <a:spLocks/>
          </p:cNvSpPr>
          <p:nvPr/>
        </p:nvSpPr>
        <p:spPr bwMode="auto">
          <a:xfrm>
            <a:off x="214313" y="1504950"/>
            <a:ext cx="8721725" cy="566738"/>
          </a:xfrm>
          <a:prstGeom prst="rect">
            <a:avLst/>
          </a:prstGeom>
          <a:noFill/>
          <a:ln w="9525">
            <a:noFill/>
            <a:miter lim="800000"/>
            <a:headEnd/>
            <a:tailEnd/>
          </a:ln>
        </p:spPr>
        <p:txBody>
          <a:bodyPr/>
          <a:lstStyle/>
          <a:p>
            <a:pPr algn="just">
              <a:buFont typeface="Arial" charset="0"/>
              <a:buNone/>
            </a:pPr>
            <a:r>
              <a:rPr lang="en-US" dirty="0" smtClean="0"/>
              <a:t>The hourglass has a wide top and bottom, and a more narrow middle part. </a:t>
            </a:r>
            <a:endParaRPr lang="en-US" dirty="0"/>
          </a:p>
        </p:txBody>
      </p:sp>
      <p:sp>
        <p:nvSpPr>
          <p:cNvPr id="8" name="Rectangle 3"/>
          <p:cNvSpPr txBox="1">
            <a:spLocks/>
          </p:cNvSpPr>
          <p:nvPr/>
        </p:nvSpPr>
        <p:spPr bwMode="auto">
          <a:xfrm>
            <a:off x="107950" y="2071688"/>
            <a:ext cx="4962167" cy="3214700"/>
          </a:xfrm>
          <a:prstGeom prst="rect">
            <a:avLst/>
          </a:prstGeom>
          <a:noFill/>
          <a:ln w="9525">
            <a:noFill/>
            <a:miter lim="800000"/>
            <a:headEnd/>
            <a:tailEnd/>
          </a:ln>
        </p:spPr>
        <p:txBody>
          <a:bodyPr/>
          <a:lstStyle/>
          <a:p>
            <a:pPr algn="just">
              <a:buFont typeface="Arial" charset="0"/>
              <a:buNone/>
            </a:pPr>
            <a:endParaRPr lang="en-US" dirty="0"/>
          </a:p>
          <a:p>
            <a:pPr algn="just">
              <a:spcBef>
                <a:spcPts val="0"/>
              </a:spcBef>
              <a:buFont typeface="Arial" charset="0"/>
              <a:buNone/>
            </a:pPr>
            <a:r>
              <a:rPr lang="en-US" b="1" dirty="0" smtClean="0">
                <a:solidFill>
                  <a:srgbClr val="05627E"/>
                </a:solidFill>
              </a:rPr>
              <a:t>The idea of hourglass model</a:t>
            </a:r>
            <a:r>
              <a:rPr lang="en-US" dirty="0" smtClean="0"/>
              <a:t>:</a:t>
            </a:r>
            <a:endParaRPr lang="en-US" dirty="0"/>
          </a:p>
          <a:p>
            <a:pPr algn="just">
              <a:buFont typeface="Wingdings" charset="2"/>
              <a:buChar char="ü"/>
            </a:pPr>
            <a:r>
              <a:rPr lang="en-US" dirty="0" smtClean="0"/>
              <a:t>transition is made between the general field of study, to the particular study reported in the article, and then another transition at the end of the article, where a move is made from the findings in the particular study to implications for the general field.</a:t>
            </a:r>
            <a:endParaRPr lang="en-US" dirty="0"/>
          </a:p>
          <a:p>
            <a:pPr algn="just">
              <a:buFont typeface="Wingdings" charset="2"/>
              <a:buChar char="ü"/>
            </a:pPr>
            <a:endParaRPr lang="en-US" sz="600" dirty="0"/>
          </a:p>
          <a:p>
            <a:pPr algn="just">
              <a:buFont typeface="Wingdings" charset="2"/>
              <a:buChar char="ü"/>
            </a:pPr>
            <a:r>
              <a:rPr lang="en-US" dirty="0" smtClean="0"/>
              <a:t>hour-glass macrostructure of a RA is biased towards more experimental articles - Typically IMRAD format.</a:t>
            </a:r>
            <a:endParaRPr lang="en-GB" dirty="0"/>
          </a:p>
        </p:txBody>
      </p:sp>
      <p:sp>
        <p:nvSpPr>
          <p:cNvPr id="13319" name="Rectangle 2"/>
          <p:cNvSpPr>
            <a:spLocks/>
          </p:cNvSpPr>
          <p:nvPr/>
        </p:nvSpPr>
        <p:spPr bwMode="auto">
          <a:xfrm>
            <a:off x="457200" y="928688"/>
            <a:ext cx="8388350" cy="504825"/>
          </a:xfrm>
          <a:prstGeom prst="rect">
            <a:avLst/>
          </a:prstGeom>
          <a:noFill/>
          <a:ln w="9525">
            <a:noFill/>
            <a:miter lim="800000"/>
            <a:headEnd/>
            <a:tailEnd/>
          </a:ln>
        </p:spPr>
        <p:txBody>
          <a:bodyPr anchor="ctr"/>
          <a:lstStyle/>
          <a:p>
            <a:pPr>
              <a:spcBef>
                <a:spcPct val="0"/>
              </a:spcBef>
            </a:pPr>
            <a:r>
              <a:rPr lang="en-GB" b="1" dirty="0" smtClean="0">
                <a:solidFill>
                  <a:srgbClr val="05627E"/>
                </a:solidFill>
              </a:rPr>
              <a:t>2.2 </a:t>
            </a:r>
            <a:r>
              <a:rPr lang="en-US" b="1" dirty="0" err="1" smtClean="0">
                <a:solidFill>
                  <a:srgbClr val="05627E"/>
                </a:solidFill>
              </a:rPr>
              <a:t>Organisation</a:t>
            </a:r>
            <a:r>
              <a:rPr lang="en-US" b="1" dirty="0" smtClean="0">
                <a:solidFill>
                  <a:srgbClr val="05627E"/>
                </a:solidFill>
              </a:rPr>
              <a:t> of the RA </a:t>
            </a:r>
            <a:endParaRPr lang="en-GB" b="1" dirty="0">
              <a:solidFill>
                <a:srgbClr val="05627E"/>
              </a:solidFill>
            </a:endParaRPr>
          </a:p>
        </p:txBody>
      </p:sp>
      <p:sp>
        <p:nvSpPr>
          <p:cNvPr id="10"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pic>
        <p:nvPicPr>
          <p:cNvPr id="95234" name="Picture 2" descr="The hour-glass model of article structure (taken from Hill et al. 1982 (appearing in Swales 1990: 134))"/>
          <p:cNvPicPr>
            <a:picLocks noChangeAspect="1" noChangeArrowheads="1"/>
          </p:cNvPicPr>
          <p:nvPr/>
        </p:nvPicPr>
        <p:blipFill>
          <a:blip r:embed="rId3"/>
          <a:srcRect/>
          <a:stretch>
            <a:fillRect/>
          </a:stretch>
        </p:blipFill>
        <p:spPr bwMode="auto">
          <a:xfrm>
            <a:off x="5286380" y="1928802"/>
            <a:ext cx="3263067" cy="3643338"/>
          </a:xfrm>
          <a:prstGeom prst="rect">
            <a:avLst/>
          </a:prstGeom>
          <a:noFill/>
        </p:spPr>
      </p:pic>
      <p:sp>
        <p:nvSpPr>
          <p:cNvPr id="11" name="Text Box 4"/>
          <p:cNvSpPr txBox="1">
            <a:spLocks noChangeArrowheads="1"/>
          </p:cNvSpPr>
          <p:nvPr/>
        </p:nvSpPr>
        <p:spPr bwMode="auto">
          <a:xfrm>
            <a:off x="107950" y="391318"/>
            <a:ext cx="8974138" cy="430213"/>
          </a:xfrm>
          <a:prstGeom prst="rect">
            <a:avLst/>
          </a:prstGeom>
          <a:noFill/>
          <a:ln w="9525">
            <a:noFill/>
            <a:miter lim="800000"/>
            <a:headEnd/>
            <a:tailEnd/>
          </a:ln>
        </p:spPr>
        <p:txBody>
          <a:bodyPr>
            <a:spAutoFit/>
          </a:bodyPr>
          <a:lstStyle/>
          <a:p>
            <a:r>
              <a:rPr lang="en-US" sz="2200" i="1" dirty="0">
                <a:solidFill>
                  <a:srgbClr val="808285"/>
                </a:solidFill>
              </a:rPr>
              <a:t>2. </a:t>
            </a:r>
            <a:r>
              <a:rPr lang="en-GB" sz="2200" i="1" dirty="0" smtClean="0">
                <a:solidFill>
                  <a:srgbClr val="808285"/>
                </a:solidFill>
              </a:rPr>
              <a:t>Technical Science Writing and Popular Science Writing</a:t>
            </a:r>
            <a:endParaRPr lang="en-US" sz="2200" i="1" dirty="0">
              <a:solidFill>
                <a:srgbClr val="808285"/>
              </a:solidFill>
            </a:endParaRPr>
          </a:p>
        </p:txBody>
      </p:sp>
      <p:sp>
        <p:nvSpPr>
          <p:cNvPr id="12" name="Rectangle 11"/>
          <p:cNvSpPr/>
          <p:nvPr/>
        </p:nvSpPr>
        <p:spPr>
          <a:xfrm>
            <a:off x="5286380" y="5286388"/>
            <a:ext cx="3000363" cy="553998"/>
          </a:xfrm>
          <a:prstGeom prst="rect">
            <a:avLst/>
          </a:prstGeom>
        </p:spPr>
        <p:txBody>
          <a:bodyPr wrap="square">
            <a:spAutoFit/>
          </a:bodyPr>
          <a:lstStyle/>
          <a:p>
            <a:pPr algn="ctr"/>
            <a:r>
              <a:rPr lang="en-US" sz="1000" dirty="0" smtClean="0"/>
              <a:t>An illustration of the hourglass metaphor of RA </a:t>
            </a:r>
            <a:r>
              <a:rPr lang="en-US" sz="1000" dirty="0" err="1" smtClean="0"/>
              <a:t>organisation</a:t>
            </a:r>
            <a:r>
              <a:rPr lang="en-US" sz="1000" dirty="0" smtClean="0"/>
              <a:t>, taken from Hill et al. (1982), appearing in Swales (1990: 134)</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2"/>
          </p:nvPr>
        </p:nvSpPr>
        <p:spPr>
          <a:xfrm>
            <a:off x="6948488" y="6453188"/>
            <a:ext cx="2133600" cy="336550"/>
          </a:xfrm>
          <a:noFill/>
        </p:spPr>
        <p:txBody>
          <a:bodyPr/>
          <a:lstStyle/>
          <a:p>
            <a:fld id="{8C352E73-5244-4586-B5E9-62077AC814DA}" type="slidenum">
              <a:rPr lang="en-GB" sz="1400"/>
              <a:pPr/>
              <a:t>9</a:t>
            </a:fld>
            <a:endParaRPr lang="en-GB" sz="1400"/>
          </a:p>
        </p:txBody>
      </p:sp>
      <p:sp>
        <p:nvSpPr>
          <p:cNvPr id="7" name="Rectangle 3"/>
          <p:cNvSpPr txBox="1">
            <a:spLocks/>
          </p:cNvSpPr>
          <p:nvPr/>
        </p:nvSpPr>
        <p:spPr bwMode="auto">
          <a:xfrm>
            <a:off x="107951" y="3214686"/>
            <a:ext cx="6678628" cy="1998663"/>
          </a:xfrm>
          <a:prstGeom prst="rect">
            <a:avLst/>
          </a:prstGeom>
          <a:noFill/>
          <a:ln w="9525">
            <a:noFill/>
            <a:miter lim="800000"/>
            <a:headEnd/>
            <a:tailEnd/>
          </a:ln>
        </p:spPr>
        <p:txBody>
          <a:bodyPr/>
          <a:lstStyle/>
          <a:p>
            <a:pPr algn="just">
              <a:buFont typeface="Arial" charset="0"/>
              <a:buNone/>
            </a:pPr>
            <a:endParaRPr lang="en-GB" dirty="0"/>
          </a:p>
          <a:p>
            <a:pPr algn="just">
              <a:buFont typeface="Wingdings" charset="2"/>
              <a:buChar char="ü"/>
            </a:pPr>
            <a:r>
              <a:rPr lang="en-GB" b="1" dirty="0" smtClean="0">
                <a:solidFill>
                  <a:srgbClr val="05627E"/>
                </a:solidFill>
              </a:rPr>
              <a:t>The logical Argument RA</a:t>
            </a:r>
            <a:r>
              <a:rPr lang="en-GB" dirty="0" smtClean="0"/>
              <a:t>:</a:t>
            </a:r>
          </a:p>
          <a:p>
            <a:pPr marL="571500" indent="-114300" algn="just"/>
            <a:r>
              <a:rPr lang="en-GB" dirty="0" smtClean="0"/>
              <a:t>-</a:t>
            </a:r>
            <a:r>
              <a:rPr lang="en-US" dirty="0" smtClean="0"/>
              <a:t> the argumentation moves from known principles to cited observations followed by simplifying equations which are used to account for the observed phenomena.  </a:t>
            </a:r>
            <a:r>
              <a:rPr lang="en-US" i="1" dirty="0" err="1" smtClean="0">
                <a:solidFill>
                  <a:srgbClr val="05627E"/>
                </a:solidFill>
              </a:rPr>
              <a:t>eg</a:t>
            </a:r>
            <a:r>
              <a:rPr lang="en-US" i="1" dirty="0" smtClean="0">
                <a:solidFill>
                  <a:srgbClr val="05627E"/>
                </a:solidFill>
              </a:rPr>
              <a:t> mathematics, theoretical physic etc</a:t>
            </a:r>
            <a:endParaRPr lang="en-GB" dirty="0"/>
          </a:p>
        </p:txBody>
      </p:sp>
      <p:pic>
        <p:nvPicPr>
          <p:cNvPr id="52226" name="Picture 2" descr="C:\Program Files\Microsoft Office\MEDIA\CAGCAT10\j0233018.wmf"/>
          <p:cNvPicPr>
            <a:picLocks noChangeAspect="1" noChangeArrowheads="1"/>
          </p:cNvPicPr>
          <p:nvPr/>
        </p:nvPicPr>
        <p:blipFill>
          <a:blip r:embed="rId3"/>
          <a:srcRect/>
          <a:stretch>
            <a:fillRect/>
          </a:stretch>
        </p:blipFill>
        <p:spPr bwMode="auto">
          <a:xfrm>
            <a:off x="7105650" y="2071688"/>
            <a:ext cx="1643063" cy="1668462"/>
          </a:xfrm>
          <a:prstGeom prst="rect">
            <a:avLst/>
          </a:prstGeom>
          <a:noFill/>
          <a:ln w="9525">
            <a:noFill/>
            <a:miter lim="800000"/>
            <a:headEnd/>
            <a:tailEnd/>
          </a:ln>
        </p:spPr>
      </p:pic>
      <p:grpSp>
        <p:nvGrpSpPr>
          <p:cNvPr id="14344" name="12 Grupo"/>
          <p:cNvGrpSpPr>
            <a:grpSpLocks/>
          </p:cNvGrpSpPr>
          <p:nvPr/>
        </p:nvGrpSpPr>
        <p:grpSpPr bwMode="auto">
          <a:xfrm>
            <a:off x="-428625" y="1341438"/>
            <a:ext cx="8721725" cy="730250"/>
            <a:chOff x="-428660" y="1341427"/>
            <a:chExt cx="8721725" cy="730251"/>
          </a:xfrm>
        </p:grpSpPr>
        <p:sp>
          <p:nvSpPr>
            <p:cNvPr id="14347" name="Rectangle 3"/>
            <p:cNvSpPr txBox="1">
              <a:spLocks/>
            </p:cNvSpPr>
            <p:nvPr/>
          </p:nvSpPr>
          <p:spPr bwMode="auto">
            <a:xfrm>
              <a:off x="-428660" y="1504941"/>
              <a:ext cx="8721725" cy="566737"/>
            </a:xfrm>
            <a:prstGeom prst="rect">
              <a:avLst/>
            </a:prstGeom>
            <a:noFill/>
            <a:ln w="9525">
              <a:noFill/>
              <a:miter lim="800000"/>
              <a:headEnd/>
              <a:tailEnd/>
            </a:ln>
          </p:spPr>
          <p:txBody>
            <a:bodyPr/>
            <a:lstStyle/>
            <a:p>
              <a:pPr algn="just">
                <a:buFont typeface="Arial" charset="0"/>
                <a:buNone/>
              </a:pPr>
              <a:r>
                <a:rPr lang="en-GB" dirty="0"/>
                <a:t>                                  </a:t>
              </a:r>
              <a:r>
                <a:rPr lang="en-GB" dirty="0" smtClean="0"/>
                <a:t>3 forms of macrostructure of RA:</a:t>
              </a:r>
              <a:endParaRPr lang="en-GB" dirty="0"/>
            </a:p>
          </p:txBody>
        </p:sp>
        <p:pic>
          <p:nvPicPr>
            <p:cNvPr id="14348" name="Picture 3" descr="C:\Program Files\Microsoft Office\MEDIA\CAGCAT10\j0293236.wmf"/>
            <p:cNvPicPr>
              <a:picLocks noChangeAspect="1" noChangeArrowheads="1"/>
            </p:cNvPicPr>
            <p:nvPr/>
          </p:nvPicPr>
          <p:blipFill>
            <a:blip r:embed="rId4"/>
            <a:srcRect/>
            <a:stretch>
              <a:fillRect/>
            </a:stretch>
          </p:blipFill>
          <p:spPr bwMode="auto">
            <a:xfrm>
              <a:off x="928662" y="1341427"/>
              <a:ext cx="900839" cy="664209"/>
            </a:xfrm>
            <a:prstGeom prst="rect">
              <a:avLst/>
            </a:prstGeom>
            <a:noFill/>
            <a:ln w="9525">
              <a:noFill/>
              <a:miter lim="800000"/>
              <a:headEnd/>
              <a:tailEnd/>
            </a:ln>
          </p:spPr>
        </p:pic>
      </p:grpSp>
      <p:sp>
        <p:nvSpPr>
          <p:cNvPr id="12" name="Rectangle 3"/>
          <p:cNvSpPr txBox="1">
            <a:spLocks/>
          </p:cNvSpPr>
          <p:nvPr/>
        </p:nvSpPr>
        <p:spPr bwMode="auto">
          <a:xfrm>
            <a:off x="207963" y="1862138"/>
            <a:ext cx="6578616" cy="1638300"/>
          </a:xfrm>
          <a:prstGeom prst="rect">
            <a:avLst/>
          </a:prstGeom>
          <a:noFill/>
          <a:ln w="9525">
            <a:noFill/>
            <a:miter lim="800000"/>
            <a:headEnd/>
            <a:tailEnd/>
          </a:ln>
        </p:spPr>
        <p:txBody>
          <a:bodyPr/>
          <a:lstStyle/>
          <a:p>
            <a:pPr algn="just">
              <a:buFont typeface="Wingdings" charset="2"/>
              <a:buChar char="ü"/>
            </a:pPr>
            <a:endParaRPr lang="en-GB" dirty="0"/>
          </a:p>
          <a:p>
            <a:pPr algn="just">
              <a:buFont typeface="Wingdings" charset="2"/>
              <a:buChar char="ü"/>
            </a:pPr>
            <a:r>
              <a:rPr lang="en-GB" b="1" dirty="0" smtClean="0">
                <a:solidFill>
                  <a:srgbClr val="05627E"/>
                </a:solidFill>
              </a:rPr>
              <a:t>The experimental RA (</a:t>
            </a:r>
            <a:r>
              <a:rPr lang="en-GB" b="1" dirty="0" err="1" smtClean="0">
                <a:solidFill>
                  <a:srgbClr val="05627E"/>
                </a:solidFill>
              </a:rPr>
              <a:t>IMRaD</a:t>
            </a:r>
            <a:r>
              <a:rPr lang="en-GB" b="1" dirty="0" smtClean="0">
                <a:solidFill>
                  <a:srgbClr val="05627E"/>
                </a:solidFill>
              </a:rPr>
              <a:t> or IMRD)</a:t>
            </a:r>
          </a:p>
          <a:p>
            <a:pPr marL="520700" indent="-177800" algn="just"/>
            <a:r>
              <a:rPr lang="en-GB" b="1" dirty="0" smtClean="0">
                <a:solidFill>
                  <a:srgbClr val="05627E"/>
                </a:solidFill>
              </a:rPr>
              <a:t>- </a:t>
            </a:r>
            <a:r>
              <a:rPr lang="en-US" sz="1700" dirty="0" smtClean="0"/>
              <a:t>commonly referred to as the Introduction -Methods-Results-Discussion structure, hence the abbreviation IMRD.</a:t>
            </a:r>
            <a:endParaRPr lang="en-GB" sz="1700" b="1" dirty="0" smtClean="0">
              <a:solidFill>
                <a:srgbClr val="05627E"/>
              </a:solidFill>
            </a:endParaRPr>
          </a:p>
          <a:p>
            <a:pPr algn="just"/>
            <a:endParaRPr lang="en-GB" b="1" dirty="0" smtClean="0">
              <a:solidFill>
                <a:srgbClr val="05627E"/>
              </a:solidFill>
            </a:endParaRPr>
          </a:p>
          <a:p>
            <a:pPr algn="just"/>
            <a:endParaRPr lang="en-GB" b="1" dirty="0" smtClean="0">
              <a:solidFill>
                <a:srgbClr val="05627E"/>
              </a:solidFill>
            </a:endParaRPr>
          </a:p>
          <a:p>
            <a:pPr algn="just"/>
            <a:endParaRPr lang="en-GB" dirty="0"/>
          </a:p>
        </p:txBody>
      </p:sp>
      <p:sp>
        <p:nvSpPr>
          <p:cNvPr id="14346" name="Rectangle 2"/>
          <p:cNvSpPr>
            <a:spLocks/>
          </p:cNvSpPr>
          <p:nvPr/>
        </p:nvSpPr>
        <p:spPr bwMode="auto">
          <a:xfrm>
            <a:off x="360363" y="923925"/>
            <a:ext cx="8388350" cy="504825"/>
          </a:xfrm>
          <a:prstGeom prst="rect">
            <a:avLst/>
          </a:prstGeom>
          <a:noFill/>
          <a:ln w="9525">
            <a:noFill/>
            <a:miter lim="800000"/>
            <a:headEnd/>
            <a:tailEnd/>
          </a:ln>
        </p:spPr>
        <p:txBody>
          <a:bodyPr anchor="ctr"/>
          <a:lstStyle/>
          <a:p>
            <a:pPr>
              <a:spcBef>
                <a:spcPct val="0"/>
              </a:spcBef>
            </a:pPr>
            <a:r>
              <a:rPr lang="en-GB" b="1" dirty="0" smtClean="0">
                <a:solidFill>
                  <a:srgbClr val="05627E"/>
                </a:solidFill>
              </a:rPr>
              <a:t>2.3 Forms of RA macrostructure </a:t>
            </a:r>
            <a:endParaRPr lang="en-GB" b="1" dirty="0">
              <a:solidFill>
                <a:srgbClr val="05627E"/>
              </a:solidFill>
            </a:endParaRPr>
          </a:p>
        </p:txBody>
      </p:sp>
      <p:sp>
        <p:nvSpPr>
          <p:cNvPr id="13" name="Rectangle 31"/>
          <p:cNvSpPr>
            <a:spLocks noChangeArrowheads="1"/>
          </p:cNvSpPr>
          <p:nvPr/>
        </p:nvSpPr>
        <p:spPr bwMode="auto">
          <a:xfrm>
            <a:off x="0" y="821531"/>
            <a:ext cx="8816975" cy="61912"/>
          </a:xfrm>
          <a:prstGeom prst="rect">
            <a:avLst/>
          </a:prstGeom>
          <a:gradFill rotWithShape="1">
            <a:gsLst>
              <a:gs pos="0">
                <a:srgbClr val="05627E"/>
              </a:gs>
              <a:gs pos="100000">
                <a:srgbClr val="AFCDD6">
                  <a:alpha val="0"/>
                </a:srgbClr>
              </a:gs>
            </a:gsLst>
            <a:lin ang="0" scaled="1"/>
          </a:gradFill>
          <a:ln w="9525">
            <a:noFill/>
            <a:miter lim="800000"/>
            <a:headEnd/>
            <a:tailEnd/>
          </a:ln>
        </p:spPr>
        <p:txBody>
          <a:bodyPr wrap="none" anchor="ctr"/>
          <a:lstStyle/>
          <a:p>
            <a:endParaRPr lang="fr-CH"/>
          </a:p>
        </p:txBody>
      </p:sp>
      <p:sp>
        <p:nvSpPr>
          <p:cNvPr id="15" name="Text Box 4"/>
          <p:cNvSpPr txBox="1">
            <a:spLocks noChangeArrowheads="1"/>
          </p:cNvSpPr>
          <p:nvPr/>
        </p:nvSpPr>
        <p:spPr bwMode="auto">
          <a:xfrm>
            <a:off x="107950" y="391318"/>
            <a:ext cx="8974138" cy="430213"/>
          </a:xfrm>
          <a:prstGeom prst="rect">
            <a:avLst/>
          </a:prstGeom>
          <a:noFill/>
          <a:ln w="9525">
            <a:noFill/>
            <a:miter lim="800000"/>
            <a:headEnd/>
            <a:tailEnd/>
          </a:ln>
        </p:spPr>
        <p:txBody>
          <a:bodyPr>
            <a:spAutoFit/>
          </a:bodyPr>
          <a:lstStyle/>
          <a:p>
            <a:r>
              <a:rPr lang="en-US" sz="2200" i="1" dirty="0">
                <a:solidFill>
                  <a:srgbClr val="808285"/>
                </a:solidFill>
              </a:rPr>
              <a:t>2. </a:t>
            </a:r>
            <a:r>
              <a:rPr lang="en-GB" sz="2200" i="1" dirty="0" smtClean="0">
                <a:solidFill>
                  <a:srgbClr val="808285"/>
                </a:solidFill>
              </a:rPr>
              <a:t>Technical Science Writing and Popular Science Writing</a:t>
            </a:r>
            <a:endParaRPr lang="en-US" sz="2200" i="1" dirty="0">
              <a:solidFill>
                <a:srgbClr val="808285"/>
              </a:solidFill>
            </a:endParaRPr>
          </a:p>
        </p:txBody>
      </p:sp>
      <p:sp>
        <p:nvSpPr>
          <p:cNvPr id="17" name="Rectangle 3"/>
          <p:cNvSpPr txBox="1">
            <a:spLocks/>
          </p:cNvSpPr>
          <p:nvPr/>
        </p:nvSpPr>
        <p:spPr bwMode="auto">
          <a:xfrm>
            <a:off x="427022" y="5213349"/>
            <a:ext cx="6678628" cy="1239839"/>
          </a:xfrm>
          <a:prstGeom prst="rect">
            <a:avLst/>
          </a:prstGeom>
          <a:noFill/>
          <a:ln w="9525">
            <a:noFill/>
            <a:miter lim="800000"/>
            <a:headEnd/>
            <a:tailEnd/>
          </a:ln>
        </p:spPr>
        <p:txBody>
          <a:bodyPr/>
          <a:lstStyle/>
          <a:p>
            <a:pPr algn="just">
              <a:buFont typeface="Arial" charset="0"/>
              <a:buNone/>
            </a:pPr>
            <a:endParaRPr lang="en-GB" dirty="0"/>
          </a:p>
          <a:p>
            <a:pPr algn="just">
              <a:spcBef>
                <a:spcPts val="0"/>
              </a:spcBef>
              <a:buFont typeface="Wingdings" charset="2"/>
              <a:buChar char="ü"/>
            </a:pPr>
            <a:r>
              <a:rPr lang="en-GB" b="1" dirty="0" smtClean="0">
                <a:solidFill>
                  <a:srgbClr val="05627E"/>
                </a:solidFill>
              </a:rPr>
              <a:t>The Assay Style RA</a:t>
            </a:r>
            <a:r>
              <a:rPr lang="en-GB" dirty="0" smtClean="0"/>
              <a:t>:</a:t>
            </a:r>
          </a:p>
          <a:p>
            <a:pPr algn="just"/>
            <a:r>
              <a:rPr lang="en-GB" dirty="0"/>
              <a:t>	</a:t>
            </a:r>
            <a:r>
              <a:rPr lang="en-GB" dirty="0" smtClean="0"/>
              <a:t>- </a:t>
            </a:r>
            <a:r>
              <a:rPr lang="en-US" sz="1600" b="1" dirty="0" smtClean="0"/>
              <a:t>Introduction – Body –</a:t>
            </a:r>
            <a:r>
              <a:rPr lang="en-US" sz="1600" dirty="0" smtClean="0"/>
              <a:t> </a:t>
            </a:r>
            <a:r>
              <a:rPr lang="en-US" sz="1600" b="1" dirty="0" smtClean="0"/>
              <a:t>Conclusion </a:t>
            </a:r>
            <a:r>
              <a:rPr lang="en-GB" dirty="0" smtClean="0"/>
              <a:t>format.</a:t>
            </a:r>
            <a:endParaRPr lang="en-GB" dirty="0"/>
          </a:p>
          <a:p>
            <a:pPr algn="just"/>
            <a:r>
              <a:rPr lang="en-GB"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2226"/>
                                        </p:tgtEl>
                                        <p:attrNameLst>
                                          <p:attrName>style.visibility</p:attrName>
                                        </p:attrNameLst>
                                      </p:cBhvr>
                                      <p:to>
                                        <p:strVal val="visible"/>
                                      </p:to>
                                    </p:set>
                                    <p:anim calcmode="lin" valueType="num">
                                      <p:cBhvr additive="base">
                                        <p:cTn id="19" dur="500" fill="hold"/>
                                        <p:tgtEl>
                                          <p:spTgt spid="52226"/>
                                        </p:tgtEl>
                                        <p:attrNameLst>
                                          <p:attrName>ppt_x</p:attrName>
                                        </p:attrNameLst>
                                      </p:cBhvr>
                                      <p:tavLst>
                                        <p:tav tm="0">
                                          <p:val>
                                            <p:strVal val="#ppt_x"/>
                                          </p:val>
                                        </p:tav>
                                        <p:tav tm="100000">
                                          <p:val>
                                            <p:strVal val="#ppt_x"/>
                                          </p:val>
                                        </p:tav>
                                      </p:tavLst>
                                    </p:anim>
                                    <p:anim calcmode="lin" valueType="num">
                                      <p:cBhvr additive="base">
                                        <p:cTn id="20" dur="500" fill="hold"/>
                                        <p:tgtEl>
                                          <p:spTgt spid="522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7" grpId="0"/>
    </p:bldLst>
  </p:timing>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itelfolie">
  <a:themeElements>
    <a:clrScheme name="Titelfolie 13">
      <a:dk1>
        <a:srgbClr val="000000"/>
      </a:dk1>
      <a:lt1>
        <a:srgbClr val="FFFFFF"/>
      </a:lt1>
      <a:dk2>
        <a:srgbClr val="1F497D"/>
      </a:dk2>
      <a:lt2>
        <a:srgbClr val="EEECE1"/>
      </a:lt2>
      <a:accent1>
        <a:srgbClr val="4F81BD"/>
      </a:accent1>
      <a:accent2>
        <a:srgbClr val="A6CE39"/>
      </a:accent2>
      <a:accent3>
        <a:srgbClr val="FFFFFF"/>
      </a:accent3>
      <a:accent4>
        <a:srgbClr val="000000"/>
      </a:accent4>
      <a:accent5>
        <a:srgbClr val="B2C1DB"/>
      </a:accent5>
      <a:accent6>
        <a:srgbClr val="96BA33"/>
      </a:accent6>
      <a:hlink>
        <a:srgbClr val="024E56"/>
      </a:hlink>
      <a:folHlink>
        <a:srgbClr val="05627E"/>
      </a:folHlink>
    </a:clrScheme>
    <a:fontScheme name="Titelfolie">
      <a:majorFont>
        <a:latin typeface="Trebuchet MS"/>
        <a:ea typeface="ＭＳ Ｐゴシック"/>
        <a:cs typeface="ＭＳ Ｐゴシック"/>
      </a:majorFont>
      <a:minorFont>
        <a:latin typeface="Georgi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chemeClr val="tx1"/>
            </a:solidFill>
            <a:effectLst/>
            <a:latin typeface="Trebuchet MS"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chemeClr val="tx1"/>
            </a:solidFill>
            <a:effectLst/>
            <a:latin typeface="Trebuchet MS" charset="0"/>
          </a:defRPr>
        </a:defPPr>
      </a:lstStyle>
    </a:lnDef>
  </a:objectDefaults>
  <a:extraClrSchemeLst>
    <a:extraClrScheme>
      <a:clrScheme name="Titelfol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elfol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elfol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elfol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elfol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elfol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elfol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elfol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elfol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elfol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elfol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elfol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itelfolie 13">
        <a:dk1>
          <a:srgbClr val="000000"/>
        </a:dk1>
        <a:lt1>
          <a:srgbClr val="FFFFFF"/>
        </a:lt1>
        <a:dk2>
          <a:srgbClr val="1F497D"/>
        </a:dk2>
        <a:lt2>
          <a:srgbClr val="EEECE1"/>
        </a:lt2>
        <a:accent1>
          <a:srgbClr val="4F81BD"/>
        </a:accent1>
        <a:accent2>
          <a:srgbClr val="A6CE39"/>
        </a:accent2>
        <a:accent3>
          <a:srgbClr val="FFFFFF"/>
        </a:accent3>
        <a:accent4>
          <a:srgbClr val="000000"/>
        </a:accent4>
        <a:accent5>
          <a:srgbClr val="B2C1DB"/>
        </a:accent5>
        <a:accent6>
          <a:srgbClr val="96BA33"/>
        </a:accent6>
        <a:hlink>
          <a:srgbClr val="024E56"/>
        </a:hlink>
        <a:folHlink>
          <a:srgbClr val="0562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2">
      <a:dk1>
        <a:srgbClr val="000000"/>
      </a:dk1>
      <a:lt1>
        <a:srgbClr val="FFFFFF"/>
      </a:lt1>
      <a:dk2>
        <a:srgbClr val="1F497D"/>
      </a:dk2>
      <a:lt2>
        <a:srgbClr val="EEECE1"/>
      </a:lt2>
      <a:accent1>
        <a:srgbClr val="4F81BD"/>
      </a:accent1>
      <a:accent2>
        <a:srgbClr val="A6CE39"/>
      </a:accent2>
      <a:accent3>
        <a:srgbClr val="FFFFFF"/>
      </a:accent3>
      <a:accent4>
        <a:srgbClr val="000000"/>
      </a:accent4>
      <a:accent5>
        <a:srgbClr val="B2C1DB"/>
      </a:accent5>
      <a:accent6>
        <a:srgbClr val="96BA33"/>
      </a:accent6>
      <a:hlink>
        <a:srgbClr val="024E56"/>
      </a:hlink>
      <a:folHlink>
        <a:srgbClr val="05627E"/>
      </a:folHlink>
    </a:clrScheme>
    <a:fontScheme name="Office Theme">
      <a:majorFont>
        <a:latin typeface="Trebuchet MS"/>
        <a:ea typeface="ＭＳ Ｐゴシック"/>
        <a:cs typeface="ＭＳ Ｐゴシック"/>
      </a:majorFont>
      <a:minorFont>
        <a:latin typeface="Trebuchet MS"/>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chemeClr val="tx1"/>
            </a:solidFill>
            <a:effectLst/>
            <a:latin typeface="Trebuchet MS"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chemeClr val="tx1"/>
            </a:solidFill>
            <a:effectLst/>
            <a:latin typeface="Trebuchet MS"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1F497D"/>
        </a:dk2>
        <a:lt2>
          <a:srgbClr val="EEECE1"/>
        </a:lt2>
        <a:accent1>
          <a:srgbClr val="4F81BD"/>
        </a:accent1>
        <a:accent2>
          <a:srgbClr val="A6CE39"/>
        </a:accent2>
        <a:accent3>
          <a:srgbClr val="FFFFFF"/>
        </a:accent3>
        <a:accent4>
          <a:srgbClr val="000000"/>
        </a:accent4>
        <a:accent5>
          <a:srgbClr val="B2C1DB"/>
        </a:accent5>
        <a:accent6>
          <a:srgbClr val="96BA33"/>
        </a:accent6>
        <a:hlink>
          <a:srgbClr val="024E56"/>
        </a:hlink>
        <a:folHlink>
          <a:srgbClr val="05627E"/>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ＭＳ Ｐゴシック"/>
        <a:cs typeface="ＭＳ Ｐゴシック"/>
      </a:majorFont>
      <a:minorFont>
        <a:latin typeface="Calibri"/>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chemeClr val="tx1"/>
            </a:solidFill>
            <a:effectLst/>
            <a:latin typeface="Trebuchet MS"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0" i="0" u="none" strike="noStrike" cap="none" normalizeH="0" baseline="0">
            <a:ln>
              <a:noFill/>
            </a:ln>
            <a:solidFill>
              <a:schemeClr val="tx1"/>
            </a:solidFill>
            <a:effectLst/>
            <a:latin typeface="Trebuchet MS"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2200</TotalTime>
  <Words>1799</Words>
  <Application>Microsoft Macintosh PowerPoint</Application>
  <PresentationFormat>On-screen Show (4:3)</PresentationFormat>
  <Paragraphs>252</Paragraphs>
  <Slides>14</Slides>
  <Notes>14</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Titelfolie</vt:lpstr>
      <vt:lpstr>Office Theme</vt:lpstr>
      <vt:lpstr>1_Office Theme</vt:lpstr>
      <vt:lpstr>Concourse</vt:lpstr>
      <vt:lpstr>S&amp;T Communication and Popularisation</vt:lpstr>
      <vt:lpstr>Contents</vt:lpstr>
      <vt:lpstr>1.1 From Vision to Projects</vt:lpstr>
      <vt:lpstr>So, the aim of the project should be:</vt:lpstr>
      <vt:lpstr>1.2 Definition of Project</vt:lpstr>
      <vt:lpstr>Generally, Scientists Write Research Articles to Communicate their Research Results</vt:lpstr>
      <vt:lpstr>Slide 7</vt:lpstr>
      <vt:lpstr>Slide 8</vt:lpstr>
      <vt:lpstr>Slide 9</vt:lpstr>
      <vt:lpstr>Slide 10</vt:lpstr>
      <vt:lpstr>Slide 11</vt:lpstr>
      <vt:lpstr>Slide 12</vt:lpstr>
      <vt:lpstr>Slide 13</vt:lpstr>
      <vt:lpstr>Slide 14</vt:lpstr>
    </vt:vector>
  </TitlesOfParts>
  <Company>Wei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dc:creator>
  <cp:lastModifiedBy>Sheetal Bhagat</cp:lastModifiedBy>
  <cp:revision>286</cp:revision>
  <dcterms:created xsi:type="dcterms:W3CDTF">2010-02-03T00:43:35Z</dcterms:created>
  <dcterms:modified xsi:type="dcterms:W3CDTF">2020-06-25T01:44:55Z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0008009a140000000000010242200207f8000400038000</vt:lpwstr>
  </property>
</Properties>
</file>